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70" r:id="rId2"/>
  </p:sldMasterIdLst>
  <p:notesMasterIdLst>
    <p:notesMasterId r:id="rId41"/>
  </p:notesMasterIdLst>
  <p:sldIdLst>
    <p:sldId id="1256" r:id="rId3"/>
    <p:sldId id="256" r:id="rId4"/>
    <p:sldId id="889" r:id="rId5"/>
    <p:sldId id="857" r:id="rId6"/>
    <p:sldId id="861" r:id="rId7"/>
    <p:sldId id="858" r:id="rId8"/>
    <p:sldId id="828" r:id="rId9"/>
    <p:sldId id="842" r:id="rId10"/>
    <p:sldId id="935" r:id="rId11"/>
    <p:sldId id="934" r:id="rId12"/>
    <p:sldId id="947" r:id="rId13"/>
    <p:sldId id="282" r:id="rId14"/>
    <p:sldId id="698" r:id="rId15"/>
    <p:sldId id="283" r:id="rId16"/>
    <p:sldId id="285" r:id="rId17"/>
    <p:sldId id="286" r:id="rId18"/>
    <p:sldId id="809" r:id="rId19"/>
    <p:sldId id="936" r:id="rId20"/>
    <p:sldId id="891" r:id="rId21"/>
    <p:sldId id="766" r:id="rId22"/>
    <p:sldId id="937" r:id="rId23"/>
    <p:sldId id="912" r:id="rId24"/>
    <p:sldId id="865" r:id="rId25"/>
    <p:sldId id="916" r:id="rId26"/>
    <p:sldId id="938" r:id="rId27"/>
    <p:sldId id="939" r:id="rId28"/>
    <p:sldId id="772" r:id="rId29"/>
    <p:sldId id="771" r:id="rId30"/>
    <p:sldId id="853" r:id="rId31"/>
    <p:sldId id="941" r:id="rId32"/>
    <p:sldId id="942" r:id="rId33"/>
    <p:sldId id="747" r:id="rId34"/>
    <p:sldId id="788" r:id="rId35"/>
    <p:sldId id="749" r:id="rId36"/>
    <p:sldId id="901" r:id="rId37"/>
    <p:sldId id="914" r:id="rId38"/>
    <p:sldId id="945" r:id="rId39"/>
    <p:sldId id="946"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schnitker" initials="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8F200"/>
    <a:srgbClr val="FFFF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63" autoAdjust="0"/>
    <p:restoredTop sz="63265" autoAdjust="0"/>
  </p:normalViewPr>
  <p:slideViewPr>
    <p:cSldViewPr snapToGrid="0">
      <p:cViewPr varScale="1">
        <p:scale>
          <a:sx n="74" d="100"/>
          <a:sy n="74" d="100"/>
        </p:scale>
        <p:origin x="268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4372A8-25A5-4E7E-9804-7C874985C7B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43F11677-0345-4304-8890-E2581C79FB37}">
      <dgm:prSet/>
      <dgm:spPr/>
      <dgm:t>
        <a:bodyPr/>
        <a:lstStyle/>
        <a:p>
          <a:r>
            <a:rPr lang="en-US" dirty="0"/>
            <a:t>1. Help people </a:t>
          </a:r>
          <a:r>
            <a:rPr lang="en-US" b="1" u="sng" dirty="0"/>
            <a:t>build characteristic adaptations </a:t>
          </a:r>
          <a:r>
            <a:rPr lang="en-US" dirty="0"/>
            <a:t>that undergird patience through embodied practices.</a:t>
          </a:r>
        </a:p>
      </dgm:t>
    </dgm:pt>
    <dgm:pt modelId="{B131B39E-65DA-45A5-B6AB-51B019C4AD97}" type="parTrans" cxnId="{E22BE9F3-CBAB-4924-8812-D985F5C863FB}">
      <dgm:prSet/>
      <dgm:spPr/>
      <dgm:t>
        <a:bodyPr/>
        <a:lstStyle/>
        <a:p>
          <a:endParaRPr lang="en-US"/>
        </a:p>
      </dgm:t>
    </dgm:pt>
    <dgm:pt modelId="{A93FFA8E-93A0-491F-9EE8-C9A969C4E636}" type="sibTrans" cxnId="{E22BE9F3-CBAB-4924-8812-D985F5C863FB}">
      <dgm:prSet/>
      <dgm:spPr/>
      <dgm:t>
        <a:bodyPr/>
        <a:lstStyle/>
        <a:p>
          <a:endParaRPr lang="en-US"/>
        </a:p>
      </dgm:t>
    </dgm:pt>
    <dgm:pt modelId="{460FD229-B197-4323-A353-C3AE52635541}">
      <dgm:prSet/>
      <dgm:spPr/>
      <dgm:t>
        <a:bodyPr/>
        <a:lstStyle/>
        <a:p>
          <a:r>
            <a:rPr lang="en-US" dirty="0"/>
            <a:t>2. Help people </a:t>
          </a:r>
          <a:r>
            <a:rPr lang="en-US" b="1" u="sng" dirty="0"/>
            <a:t>construct a coherent narrative identity </a:t>
          </a:r>
          <a:r>
            <a:rPr lang="en-US" dirty="0"/>
            <a:t>that values suffering.</a:t>
          </a:r>
        </a:p>
      </dgm:t>
    </dgm:pt>
    <dgm:pt modelId="{6F182610-5377-4A27-B9F6-14109AA7ECF6}" type="parTrans" cxnId="{06C47BB9-76B8-4854-A568-2C9021910773}">
      <dgm:prSet/>
      <dgm:spPr/>
      <dgm:t>
        <a:bodyPr/>
        <a:lstStyle/>
        <a:p>
          <a:endParaRPr lang="en-US"/>
        </a:p>
      </dgm:t>
    </dgm:pt>
    <dgm:pt modelId="{D5FA538B-80F5-480C-B436-C7015DA9B36F}" type="sibTrans" cxnId="{06C47BB9-76B8-4854-A568-2C9021910773}">
      <dgm:prSet/>
      <dgm:spPr/>
      <dgm:t>
        <a:bodyPr/>
        <a:lstStyle/>
        <a:p>
          <a:endParaRPr lang="en-US"/>
        </a:p>
      </dgm:t>
    </dgm:pt>
    <dgm:pt modelId="{2F12B9AD-B403-49CA-B1E8-F41C30E9F689}">
      <dgm:prSet/>
      <dgm:spPr/>
      <dgm:t>
        <a:bodyPr/>
        <a:lstStyle/>
        <a:p>
          <a:r>
            <a:rPr lang="en-US" dirty="0">
              <a:solidFill>
                <a:srgbClr val="FFFFFF"/>
              </a:solidFill>
            </a:rPr>
            <a:t>3. Provide </a:t>
          </a:r>
          <a:r>
            <a:rPr lang="en-US" b="1" u="sng" dirty="0">
              <a:solidFill>
                <a:srgbClr val="FFFFFF"/>
              </a:solidFill>
            </a:rPr>
            <a:t>reflection opportunities </a:t>
          </a:r>
          <a:r>
            <a:rPr lang="en-US" dirty="0">
              <a:solidFill>
                <a:srgbClr val="FFFFFF"/>
              </a:solidFill>
            </a:rPr>
            <a:t>for people to </a:t>
          </a:r>
          <a:r>
            <a:rPr lang="en-US" b="1" u="sng" dirty="0">
              <a:solidFill>
                <a:srgbClr val="FFFFFF"/>
              </a:solidFill>
            </a:rPr>
            <a:t>connect</a:t>
          </a:r>
          <a:r>
            <a:rPr lang="en-US" dirty="0">
              <a:solidFill>
                <a:srgbClr val="FFFFFF"/>
              </a:solidFill>
            </a:rPr>
            <a:t> their identity to their characteristic adaptations.</a:t>
          </a:r>
          <a:endParaRPr lang="en-US" dirty="0"/>
        </a:p>
      </dgm:t>
    </dgm:pt>
    <dgm:pt modelId="{2DA373A4-0B80-4FB6-9EDA-074AE4686E66}" type="parTrans" cxnId="{4578A9A6-ED0E-46CA-B6C9-202FEAC0156B}">
      <dgm:prSet/>
      <dgm:spPr/>
      <dgm:t>
        <a:bodyPr/>
        <a:lstStyle/>
        <a:p>
          <a:endParaRPr lang="en-US"/>
        </a:p>
      </dgm:t>
    </dgm:pt>
    <dgm:pt modelId="{86826AFD-D197-4B87-98EC-D6F06F0A51EB}" type="sibTrans" cxnId="{4578A9A6-ED0E-46CA-B6C9-202FEAC0156B}">
      <dgm:prSet/>
      <dgm:spPr/>
      <dgm:t>
        <a:bodyPr/>
        <a:lstStyle/>
        <a:p>
          <a:endParaRPr lang="en-US"/>
        </a:p>
      </dgm:t>
    </dgm:pt>
    <dgm:pt modelId="{159B55E3-DBE3-4249-892F-8F59E44C0262}" type="pres">
      <dgm:prSet presAssocID="{904372A8-25A5-4E7E-9804-7C874985C7B9}" presName="outerComposite" presStyleCnt="0">
        <dgm:presLayoutVars>
          <dgm:chMax val="5"/>
          <dgm:dir/>
          <dgm:resizeHandles val="exact"/>
        </dgm:presLayoutVars>
      </dgm:prSet>
      <dgm:spPr/>
    </dgm:pt>
    <dgm:pt modelId="{5DFBD475-8313-440A-A7B8-493D17C96EE5}" type="pres">
      <dgm:prSet presAssocID="{904372A8-25A5-4E7E-9804-7C874985C7B9}" presName="dummyMaxCanvas" presStyleCnt="0">
        <dgm:presLayoutVars/>
      </dgm:prSet>
      <dgm:spPr/>
    </dgm:pt>
    <dgm:pt modelId="{A1F1451C-0C2D-4498-B890-8FA82669EAAA}" type="pres">
      <dgm:prSet presAssocID="{904372A8-25A5-4E7E-9804-7C874985C7B9}" presName="ThreeNodes_1" presStyleLbl="node1" presStyleIdx="0" presStyleCnt="3">
        <dgm:presLayoutVars>
          <dgm:bulletEnabled val="1"/>
        </dgm:presLayoutVars>
      </dgm:prSet>
      <dgm:spPr/>
    </dgm:pt>
    <dgm:pt modelId="{C8CB4CEA-1339-430A-AD78-7E5FFFBE1924}" type="pres">
      <dgm:prSet presAssocID="{904372A8-25A5-4E7E-9804-7C874985C7B9}" presName="ThreeNodes_2" presStyleLbl="node1" presStyleIdx="1" presStyleCnt="3">
        <dgm:presLayoutVars>
          <dgm:bulletEnabled val="1"/>
        </dgm:presLayoutVars>
      </dgm:prSet>
      <dgm:spPr/>
    </dgm:pt>
    <dgm:pt modelId="{5B8CF6EC-C194-44F4-9B59-060C7390F59B}" type="pres">
      <dgm:prSet presAssocID="{904372A8-25A5-4E7E-9804-7C874985C7B9}" presName="ThreeNodes_3" presStyleLbl="node1" presStyleIdx="2" presStyleCnt="3">
        <dgm:presLayoutVars>
          <dgm:bulletEnabled val="1"/>
        </dgm:presLayoutVars>
      </dgm:prSet>
      <dgm:spPr/>
    </dgm:pt>
    <dgm:pt modelId="{19C5CF91-E79D-4F6B-AF7C-F6DEC141A36E}" type="pres">
      <dgm:prSet presAssocID="{904372A8-25A5-4E7E-9804-7C874985C7B9}" presName="ThreeConn_1-2" presStyleLbl="fgAccFollowNode1" presStyleIdx="0" presStyleCnt="2">
        <dgm:presLayoutVars>
          <dgm:bulletEnabled val="1"/>
        </dgm:presLayoutVars>
      </dgm:prSet>
      <dgm:spPr/>
    </dgm:pt>
    <dgm:pt modelId="{0A271B0B-0C6E-4101-8BA5-AE5DCAEF0859}" type="pres">
      <dgm:prSet presAssocID="{904372A8-25A5-4E7E-9804-7C874985C7B9}" presName="ThreeConn_2-3" presStyleLbl="fgAccFollowNode1" presStyleIdx="1" presStyleCnt="2">
        <dgm:presLayoutVars>
          <dgm:bulletEnabled val="1"/>
        </dgm:presLayoutVars>
      </dgm:prSet>
      <dgm:spPr/>
    </dgm:pt>
    <dgm:pt modelId="{B29CAD88-8122-4ABF-A268-1CD40FFBDA48}" type="pres">
      <dgm:prSet presAssocID="{904372A8-25A5-4E7E-9804-7C874985C7B9}" presName="ThreeNodes_1_text" presStyleLbl="node1" presStyleIdx="2" presStyleCnt="3">
        <dgm:presLayoutVars>
          <dgm:bulletEnabled val="1"/>
        </dgm:presLayoutVars>
      </dgm:prSet>
      <dgm:spPr/>
    </dgm:pt>
    <dgm:pt modelId="{A0D5D95D-5DFA-4737-B193-3E0FED2B847F}" type="pres">
      <dgm:prSet presAssocID="{904372A8-25A5-4E7E-9804-7C874985C7B9}" presName="ThreeNodes_2_text" presStyleLbl="node1" presStyleIdx="2" presStyleCnt="3">
        <dgm:presLayoutVars>
          <dgm:bulletEnabled val="1"/>
        </dgm:presLayoutVars>
      </dgm:prSet>
      <dgm:spPr/>
    </dgm:pt>
    <dgm:pt modelId="{933E3EDD-EFFA-44E6-BC65-8DF512ED9592}" type="pres">
      <dgm:prSet presAssocID="{904372A8-25A5-4E7E-9804-7C874985C7B9}" presName="ThreeNodes_3_text" presStyleLbl="node1" presStyleIdx="2" presStyleCnt="3">
        <dgm:presLayoutVars>
          <dgm:bulletEnabled val="1"/>
        </dgm:presLayoutVars>
      </dgm:prSet>
      <dgm:spPr/>
    </dgm:pt>
  </dgm:ptLst>
  <dgm:cxnLst>
    <dgm:cxn modelId="{FBEE740B-8B0E-4095-8F76-390CCB45A9A0}" type="presOf" srcId="{A93FFA8E-93A0-491F-9EE8-C9A969C4E636}" destId="{19C5CF91-E79D-4F6B-AF7C-F6DEC141A36E}" srcOrd="0" destOrd="0" presId="urn:microsoft.com/office/officeart/2005/8/layout/vProcess5"/>
    <dgm:cxn modelId="{A427D14A-CFA0-4254-B332-5C443C568F72}" type="presOf" srcId="{2F12B9AD-B403-49CA-B1E8-F41C30E9F689}" destId="{5B8CF6EC-C194-44F4-9B59-060C7390F59B}" srcOrd="0" destOrd="0" presId="urn:microsoft.com/office/officeart/2005/8/layout/vProcess5"/>
    <dgm:cxn modelId="{072D054B-9E91-4BDD-B934-CFD427BB0F56}" type="presOf" srcId="{904372A8-25A5-4E7E-9804-7C874985C7B9}" destId="{159B55E3-DBE3-4249-892F-8F59E44C0262}" srcOrd="0" destOrd="0" presId="urn:microsoft.com/office/officeart/2005/8/layout/vProcess5"/>
    <dgm:cxn modelId="{96FE0F7C-5B72-40B0-8629-6C9AA9E5D6B7}" type="presOf" srcId="{460FD229-B197-4323-A353-C3AE52635541}" destId="{A0D5D95D-5DFA-4737-B193-3E0FED2B847F}" srcOrd="1" destOrd="0" presId="urn:microsoft.com/office/officeart/2005/8/layout/vProcess5"/>
    <dgm:cxn modelId="{6D9ECC9C-03D3-41B1-9083-E29D34E57909}" type="presOf" srcId="{2F12B9AD-B403-49CA-B1E8-F41C30E9F689}" destId="{933E3EDD-EFFA-44E6-BC65-8DF512ED9592}" srcOrd="1" destOrd="0" presId="urn:microsoft.com/office/officeart/2005/8/layout/vProcess5"/>
    <dgm:cxn modelId="{4578A9A6-ED0E-46CA-B6C9-202FEAC0156B}" srcId="{904372A8-25A5-4E7E-9804-7C874985C7B9}" destId="{2F12B9AD-B403-49CA-B1E8-F41C30E9F689}" srcOrd="2" destOrd="0" parTransId="{2DA373A4-0B80-4FB6-9EDA-074AE4686E66}" sibTransId="{86826AFD-D197-4B87-98EC-D6F06F0A51EB}"/>
    <dgm:cxn modelId="{49FC64AA-6D15-403E-BAF9-31E22830BC4B}" type="presOf" srcId="{43F11677-0345-4304-8890-E2581C79FB37}" destId="{A1F1451C-0C2D-4498-B890-8FA82669EAAA}" srcOrd="0" destOrd="0" presId="urn:microsoft.com/office/officeart/2005/8/layout/vProcess5"/>
    <dgm:cxn modelId="{06C47BB9-76B8-4854-A568-2C9021910773}" srcId="{904372A8-25A5-4E7E-9804-7C874985C7B9}" destId="{460FD229-B197-4323-A353-C3AE52635541}" srcOrd="1" destOrd="0" parTransId="{6F182610-5377-4A27-B9F6-14109AA7ECF6}" sibTransId="{D5FA538B-80F5-480C-B436-C7015DA9B36F}"/>
    <dgm:cxn modelId="{D2D34BBF-372E-4485-98C2-5B93290E3553}" type="presOf" srcId="{460FD229-B197-4323-A353-C3AE52635541}" destId="{C8CB4CEA-1339-430A-AD78-7E5FFFBE1924}" srcOrd="0" destOrd="0" presId="urn:microsoft.com/office/officeart/2005/8/layout/vProcess5"/>
    <dgm:cxn modelId="{415137CE-9F10-42D0-A3CF-D0DCF0D85DB1}" type="presOf" srcId="{43F11677-0345-4304-8890-E2581C79FB37}" destId="{B29CAD88-8122-4ABF-A268-1CD40FFBDA48}" srcOrd="1" destOrd="0" presId="urn:microsoft.com/office/officeart/2005/8/layout/vProcess5"/>
    <dgm:cxn modelId="{ECEBBFD8-B01D-4B83-8E92-59D1AE59FAF0}" type="presOf" srcId="{D5FA538B-80F5-480C-B436-C7015DA9B36F}" destId="{0A271B0B-0C6E-4101-8BA5-AE5DCAEF0859}" srcOrd="0" destOrd="0" presId="urn:microsoft.com/office/officeart/2005/8/layout/vProcess5"/>
    <dgm:cxn modelId="{E22BE9F3-CBAB-4924-8812-D985F5C863FB}" srcId="{904372A8-25A5-4E7E-9804-7C874985C7B9}" destId="{43F11677-0345-4304-8890-E2581C79FB37}" srcOrd="0" destOrd="0" parTransId="{B131B39E-65DA-45A5-B6AB-51B019C4AD97}" sibTransId="{A93FFA8E-93A0-491F-9EE8-C9A969C4E636}"/>
    <dgm:cxn modelId="{B969F2AA-6FCB-4ECF-98ED-6E67186BC711}" type="presParOf" srcId="{159B55E3-DBE3-4249-892F-8F59E44C0262}" destId="{5DFBD475-8313-440A-A7B8-493D17C96EE5}" srcOrd="0" destOrd="0" presId="urn:microsoft.com/office/officeart/2005/8/layout/vProcess5"/>
    <dgm:cxn modelId="{958B0202-C9D8-4C77-B9D9-A0501C29F93B}" type="presParOf" srcId="{159B55E3-DBE3-4249-892F-8F59E44C0262}" destId="{A1F1451C-0C2D-4498-B890-8FA82669EAAA}" srcOrd="1" destOrd="0" presId="urn:microsoft.com/office/officeart/2005/8/layout/vProcess5"/>
    <dgm:cxn modelId="{64EF0720-0CB7-4F0D-A14B-DAF0873A1576}" type="presParOf" srcId="{159B55E3-DBE3-4249-892F-8F59E44C0262}" destId="{C8CB4CEA-1339-430A-AD78-7E5FFFBE1924}" srcOrd="2" destOrd="0" presId="urn:microsoft.com/office/officeart/2005/8/layout/vProcess5"/>
    <dgm:cxn modelId="{7FF95816-3FFE-403F-84EE-6662F48E2E75}" type="presParOf" srcId="{159B55E3-DBE3-4249-892F-8F59E44C0262}" destId="{5B8CF6EC-C194-44F4-9B59-060C7390F59B}" srcOrd="3" destOrd="0" presId="urn:microsoft.com/office/officeart/2005/8/layout/vProcess5"/>
    <dgm:cxn modelId="{B0AEC0FF-A258-4689-89AD-D3438C7DD01F}" type="presParOf" srcId="{159B55E3-DBE3-4249-892F-8F59E44C0262}" destId="{19C5CF91-E79D-4F6B-AF7C-F6DEC141A36E}" srcOrd="4" destOrd="0" presId="urn:microsoft.com/office/officeart/2005/8/layout/vProcess5"/>
    <dgm:cxn modelId="{C0E201D9-44A7-4D9A-B0EB-7D11716E3976}" type="presParOf" srcId="{159B55E3-DBE3-4249-892F-8F59E44C0262}" destId="{0A271B0B-0C6E-4101-8BA5-AE5DCAEF0859}" srcOrd="5" destOrd="0" presId="urn:microsoft.com/office/officeart/2005/8/layout/vProcess5"/>
    <dgm:cxn modelId="{C2701AB1-8E40-4246-A650-7F197B99E015}" type="presParOf" srcId="{159B55E3-DBE3-4249-892F-8F59E44C0262}" destId="{B29CAD88-8122-4ABF-A268-1CD40FFBDA48}" srcOrd="6" destOrd="0" presId="urn:microsoft.com/office/officeart/2005/8/layout/vProcess5"/>
    <dgm:cxn modelId="{37131DCA-5E26-4180-8EE5-6A6CA05D1811}" type="presParOf" srcId="{159B55E3-DBE3-4249-892F-8F59E44C0262}" destId="{A0D5D95D-5DFA-4737-B193-3E0FED2B847F}" srcOrd="7" destOrd="0" presId="urn:microsoft.com/office/officeart/2005/8/layout/vProcess5"/>
    <dgm:cxn modelId="{06DD204C-4EFE-441C-A1B2-E334A9A7B7A2}" type="presParOf" srcId="{159B55E3-DBE3-4249-892F-8F59E44C0262}" destId="{933E3EDD-EFFA-44E6-BC65-8DF512ED959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F1451C-0C2D-4498-B890-8FA82669EAAA}">
      <dsp:nvSpPr>
        <dsp:cNvPr id="0" name=""/>
        <dsp:cNvSpPr/>
      </dsp:nvSpPr>
      <dsp:spPr>
        <a:xfrm>
          <a:off x="0" y="0"/>
          <a:ext cx="5541772" cy="162843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1. Help people </a:t>
          </a:r>
          <a:r>
            <a:rPr lang="en-US" sz="2100" b="1" u="sng" kern="1200" dirty="0"/>
            <a:t>build characteristic adaptations </a:t>
          </a:r>
          <a:r>
            <a:rPr lang="en-US" sz="2100" kern="1200" dirty="0"/>
            <a:t>that undergird patience through embodied practices.</a:t>
          </a:r>
        </a:p>
      </dsp:txBody>
      <dsp:txXfrm>
        <a:off x="47695" y="47695"/>
        <a:ext cx="3784560" cy="1533049"/>
      </dsp:txXfrm>
    </dsp:sp>
    <dsp:sp modelId="{C8CB4CEA-1339-430A-AD78-7E5FFFBE1924}">
      <dsp:nvSpPr>
        <dsp:cNvPr id="0" name=""/>
        <dsp:cNvSpPr/>
      </dsp:nvSpPr>
      <dsp:spPr>
        <a:xfrm>
          <a:off x="488979" y="1899845"/>
          <a:ext cx="5541772" cy="162843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2. Help people </a:t>
          </a:r>
          <a:r>
            <a:rPr lang="en-US" sz="2100" b="1" u="sng" kern="1200" dirty="0"/>
            <a:t>construct a coherent narrative identity </a:t>
          </a:r>
          <a:r>
            <a:rPr lang="en-US" sz="2100" kern="1200" dirty="0"/>
            <a:t>that values suffering.</a:t>
          </a:r>
        </a:p>
      </dsp:txBody>
      <dsp:txXfrm>
        <a:off x="536674" y="1947540"/>
        <a:ext cx="3898916" cy="1533049"/>
      </dsp:txXfrm>
    </dsp:sp>
    <dsp:sp modelId="{5B8CF6EC-C194-44F4-9B59-060C7390F59B}">
      <dsp:nvSpPr>
        <dsp:cNvPr id="0" name=""/>
        <dsp:cNvSpPr/>
      </dsp:nvSpPr>
      <dsp:spPr>
        <a:xfrm>
          <a:off x="977959" y="3799691"/>
          <a:ext cx="5541772" cy="1628439"/>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solidFill>
                <a:srgbClr val="FFFFFF"/>
              </a:solidFill>
            </a:rPr>
            <a:t>3. Provide </a:t>
          </a:r>
          <a:r>
            <a:rPr lang="en-US" sz="2100" b="1" u="sng" kern="1200" dirty="0">
              <a:solidFill>
                <a:srgbClr val="FFFFFF"/>
              </a:solidFill>
            </a:rPr>
            <a:t>reflection opportunities </a:t>
          </a:r>
          <a:r>
            <a:rPr lang="en-US" sz="2100" kern="1200" dirty="0">
              <a:solidFill>
                <a:srgbClr val="FFFFFF"/>
              </a:solidFill>
            </a:rPr>
            <a:t>for people to </a:t>
          </a:r>
          <a:r>
            <a:rPr lang="en-US" sz="2100" b="1" u="sng" kern="1200" dirty="0">
              <a:solidFill>
                <a:srgbClr val="FFFFFF"/>
              </a:solidFill>
            </a:rPr>
            <a:t>connect</a:t>
          </a:r>
          <a:r>
            <a:rPr lang="en-US" sz="2100" kern="1200" dirty="0">
              <a:solidFill>
                <a:srgbClr val="FFFFFF"/>
              </a:solidFill>
            </a:rPr>
            <a:t> their identity to their characteristic adaptations.</a:t>
          </a:r>
          <a:endParaRPr lang="en-US" sz="2100" kern="1200" dirty="0"/>
        </a:p>
      </dsp:txBody>
      <dsp:txXfrm>
        <a:off x="1025654" y="3847386"/>
        <a:ext cx="3898916" cy="1533049"/>
      </dsp:txXfrm>
    </dsp:sp>
    <dsp:sp modelId="{19C5CF91-E79D-4F6B-AF7C-F6DEC141A36E}">
      <dsp:nvSpPr>
        <dsp:cNvPr id="0" name=""/>
        <dsp:cNvSpPr/>
      </dsp:nvSpPr>
      <dsp:spPr>
        <a:xfrm>
          <a:off x="4483286" y="1234899"/>
          <a:ext cx="1058485" cy="1058485"/>
        </a:xfrm>
        <a:prstGeom prst="downArrow">
          <a:avLst>
            <a:gd name="adj1" fmla="val 55000"/>
            <a:gd name="adj2" fmla="val 45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721445" y="1234899"/>
        <a:ext cx="582167" cy="796510"/>
      </dsp:txXfrm>
    </dsp:sp>
    <dsp:sp modelId="{0A271B0B-0C6E-4101-8BA5-AE5DCAEF0859}">
      <dsp:nvSpPr>
        <dsp:cNvPr id="0" name=""/>
        <dsp:cNvSpPr/>
      </dsp:nvSpPr>
      <dsp:spPr>
        <a:xfrm>
          <a:off x="4972266" y="3123888"/>
          <a:ext cx="1058485" cy="1058485"/>
        </a:xfrm>
        <a:prstGeom prst="downArrow">
          <a:avLst>
            <a:gd name="adj1" fmla="val 55000"/>
            <a:gd name="adj2" fmla="val 45000"/>
          </a:avLst>
        </a:prstGeom>
        <a:solidFill>
          <a:schemeClr val="accent1">
            <a:alpha val="90000"/>
            <a:tint val="40000"/>
            <a:hueOff val="0"/>
            <a:satOff val="0"/>
            <a:lumOff val="0"/>
            <a:alphaOff val="0"/>
          </a:schemeClr>
        </a:solidFill>
        <a:ln w="19050"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5210425" y="3123888"/>
        <a:ext cx="582167" cy="79651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F1E3EF-DB96-48B2-AEB2-515E2350ABCF}"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07EDB8-92E7-44D5-9ECE-136A34BEDDCC}" type="slidenum">
              <a:rPr lang="en-US" smtClean="0"/>
              <a:t>‹#›</a:t>
            </a:fld>
            <a:endParaRPr lang="en-US"/>
          </a:p>
        </p:txBody>
      </p:sp>
    </p:spTree>
    <p:extLst>
      <p:ext uri="{BB962C8B-B14F-4D97-AF65-F5344CB8AC3E}">
        <p14:creationId xmlns:p14="http://schemas.microsoft.com/office/powerpoint/2010/main" val="225940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599CDBFB-CBCE-4B55-881A-BF589188C0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75B04FEC-EA6D-4556-831F-44546ED6DD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Since the late 1990s, numerous evidence-based positive psychological interventions that foster character strengths and virtues have been developed.  </a:t>
            </a:r>
          </a:p>
          <a:p>
            <a:r>
              <a:rPr lang="en-US" altLang="en-US"/>
              <a:t>However, these interventions are often presented in the popular press as a means to attain personal happiness in a context devoid of moral meaning.  </a:t>
            </a:r>
          </a:p>
          <a:p>
            <a:endParaRPr lang="en-US" altLang="en-US"/>
          </a:p>
          <a:p>
            <a:r>
              <a:rPr lang="en-US" altLang="en-US"/>
              <a:t>Researchers warn against the dangers of pursuing happiness for its own sake, and they distinguish happiness from human flourishing and thriving.</a:t>
            </a:r>
          </a:p>
          <a:p>
            <a:endParaRPr lang="en-US" altLang="en-US"/>
          </a:p>
          <a:p>
            <a:r>
              <a:rPr lang="en-US" altLang="en-US"/>
              <a:t>Virtues are not merely functional psychological habits or adaptations bereft of moral meaning. Instead, to be virtuous, characteristic adaptations must also be linked to a certain type of narrative identity that promotes moral engagement—a narrative identity that values something beyond the self in a culturally appropriate manner. </a:t>
            </a:r>
          </a:p>
          <a:p>
            <a:endParaRPr lang="en-US" altLang="en-US"/>
          </a:p>
          <a:p>
            <a:r>
              <a:rPr lang="en-US" altLang="en-US"/>
              <a:t>Kristjánsson (2013) contends virtues are distinct from other skills and characteristic adaptations in their irreplaceability, depth of integration with the self, and broad scope across interactions and situations. The depth of engagement with the self elucidated by Kristjánsson requires that narrative identity be incorporated into a psychological understanding of virtue. </a:t>
            </a:r>
          </a:p>
          <a:p>
            <a:endParaRPr lang="en-US" altLang="en-US"/>
          </a:p>
        </p:txBody>
      </p:sp>
      <p:sp>
        <p:nvSpPr>
          <p:cNvPr id="55300" name="Slide Number Placeholder 3">
            <a:extLst>
              <a:ext uri="{FF2B5EF4-FFF2-40B4-BE49-F238E27FC236}">
                <a16:creationId xmlns:a16="http://schemas.microsoft.com/office/drawing/2014/main" id="{FEF98544-6795-41AB-AFDB-3E42818196B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A6A0329-F184-49C5-A1FB-0F0DF7FB5DBC}" type="slidenum">
              <a:rPr lang="en-US" altLang="en-US" smtClean="0"/>
              <a:pPr>
                <a:spcBef>
                  <a:spcPct val="0"/>
                </a:spcBef>
              </a:pPr>
              <a:t>13</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“A person’s internalized and evolving life story, integrating the reconstructed past and imagined future to provide life with some degree of unity and purpose” (McAdams &amp; McLean, 2013, p. 233)</a:t>
            </a:r>
          </a:p>
          <a:p>
            <a:pPr marL="0" marR="0" indent="0" defTabSz="457200" eaLnBrk="1" fontAlgn="auto" latinLnBrk="0" hangingPunct="1">
              <a:lnSpc>
                <a:spcPct val="117999"/>
              </a:lnSpc>
              <a:spcBef>
                <a:spcPts val="0"/>
              </a:spcBef>
              <a:spcAft>
                <a:spcPts val="0"/>
              </a:spcAft>
              <a:buClrTx/>
              <a:buSzTx/>
              <a:buFontTx/>
              <a:buNone/>
              <a:tabLst/>
              <a:defRPr/>
            </a:pPr>
            <a:endParaRPr lang="en-US" dirty="0"/>
          </a:p>
          <a:p>
            <a:pPr rtl="0"/>
            <a:r>
              <a:rPr lang="en-US" sz="2200" b="0" i="0" u="none" strike="noStrike" dirty="0">
                <a:effectLst/>
                <a:latin typeface="Helvetica Neue"/>
                <a:ea typeface="Helvetica Neue"/>
                <a:cs typeface="Helvetica Neue"/>
                <a:sym typeface="Helvetica Neue"/>
              </a:rPr>
              <a:t>Previous research on narrative identity has identified narrative identity forms that are more often associated with virtuous action and striving.  For example, narrative identities that include redemption sequences are associated with generativity in adults (McAdams, 2006). However, the redemptive self sequence is culturally bound, and “different societies may offer different narrative prototypes for the making of a generative life” (p. 97). Thus, the question remains, what aspects of narrative identities might be necessary ingredients of virtue development across cultures? </a:t>
            </a:r>
            <a:endParaRPr lang="en-US" b="0" dirty="0">
              <a:effectLst/>
            </a:endParaRPr>
          </a:p>
          <a:p>
            <a:br>
              <a:rPr lang="en-US" dirty="0"/>
            </a:br>
            <a:endParaRPr lang="en-US" dirty="0"/>
          </a:p>
          <a:p>
            <a:endParaRPr lang="en-US" dirty="0"/>
          </a:p>
        </p:txBody>
      </p:sp>
    </p:spTree>
    <p:extLst>
      <p:ext uri="{BB962C8B-B14F-4D97-AF65-F5344CB8AC3E}">
        <p14:creationId xmlns:p14="http://schemas.microsoft.com/office/powerpoint/2010/main" val="2885488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noRot="1" noChangeAspect="1"/>
          </p:cNvSpPr>
          <p:nvPr>
            <p:ph type="sldImg"/>
          </p:nvPr>
        </p:nvSpPr>
        <p:spPr>
          <a:prstGeom prst="rect">
            <a:avLst/>
          </a:prstGeom>
        </p:spPr>
        <p:txBody>
          <a:bodyPr/>
          <a:lstStyle/>
          <a:p>
            <a:endParaRPr/>
          </a:p>
        </p:txBody>
      </p:sp>
      <p:sp>
        <p:nvSpPr>
          <p:cNvPr id="482" name="Shape 482"/>
          <p:cNvSpPr>
            <a:spLocks noGrp="1"/>
          </p:cNvSpPr>
          <p:nvPr>
            <p:ph type="body" sz="quarter" idx="1"/>
          </p:nvPr>
        </p:nvSpPr>
        <p:spPr>
          <a:prstGeom prst="rect">
            <a:avLst/>
          </a:prstGeom>
        </p:spPr>
        <p:txBody>
          <a:bodyPr/>
          <a:lstStyle/>
          <a:p>
            <a:pPr rtl="0"/>
            <a:r>
              <a:rPr lang="en-US" sz="2200" b="0" i="0" u="none" strike="noStrike" dirty="0">
                <a:effectLst/>
                <a:latin typeface="Helvetica Neue"/>
                <a:ea typeface="Helvetica Neue"/>
                <a:cs typeface="Helvetica Neue"/>
                <a:sym typeface="Helvetica Neue"/>
              </a:rPr>
              <a:t>There may be a variety of features of narrative identity that promote virtue, but one aspect that has received considerable support, particularly from the developmental literature, are narrative identities that demonstrate deep commitment to transcendent or beyond-the-self ideals (Brown et al., 2013; Colby &amp; Damon, 1994; Damon &amp; Colby, 2015; Hampson, 2012; Hart &amp; </a:t>
            </a:r>
            <a:r>
              <a:rPr lang="en-US" sz="2200" b="0" i="0" u="none" strike="noStrike" dirty="0" err="1">
                <a:effectLst/>
                <a:latin typeface="Helvetica Neue"/>
                <a:ea typeface="Helvetica Neue"/>
                <a:cs typeface="Helvetica Neue"/>
                <a:sym typeface="Helvetica Neue"/>
              </a:rPr>
              <a:t>Fegley</a:t>
            </a:r>
            <a:r>
              <a:rPr lang="en-US" sz="2200" b="0" i="0" u="none" strike="noStrike" dirty="0">
                <a:effectLst/>
                <a:latin typeface="Helvetica Neue"/>
                <a:ea typeface="Helvetica Neue"/>
                <a:cs typeface="Helvetica Neue"/>
                <a:sym typeface="Helvetica Neue"/>
              </a:rPr>
              <a:t>, 1995). </a:t>
            </a:r>
          </a:p>
          <a:p>
            <a:pPr rtl="0"/>
            <a:endParaRPr lang="en-US" sz="2200" b="0" i="0" u="none" strike="noStrike" dirty="0">
              <a:effectLst/>
              <a:latin typeface="Helvetica Neue"/>
              <a:ea typeface="Helvetica Neue"/>
              <a:cs typeface="Helvetica Neue"/>
              <a:sym typeface="Helvetica Neue"/>
            </a:endParaRPr>
          </a:p>
          <a:p>
            <a:pPr rtl="0"/>
            <a:endParaRPr lang="en-US" sz="2200" b="0" i="0" u="none" strike="noStrike" dirty="0">
              <a:effectLst/>
              <a:latin typeface="Helvetica Neue"/>
              <a:ea typeface="Helvetica Neue"/>
              <a:cs typeface="Helvetica Neue"/>
              <a:sym typeface="Helvetica Neue"/>
            </a:endParaRPr>
          </a:p>
          <a:p>
            <a:pPr rtl="0"/>
            <a:r>
              <a:rPr lang="en-US" sz="2200" b="0" i="0" u="none" strike="noStrike" dirty="0">
                <a:effectLst/>
                <a:latin typeface="Helvetica Neue"/>
                <a:ea typeface="Helvetica Neue"/>
                <a:cs typeface="Helvetica Neue"/>
                <a:sym typeface="Helvetica Neue"/>
              </a:rPr>
              <a:t>A variety of cultural master narratives are replete with beyond-the-self or transcendent features, and individuals may incorporate these features into their own narrative identities to a greater or lesser extent. Many of these master narratives that include transcendent elements are provided by religious and spiritual communities and institutions, but they are not the exclusive source of such narratives. Thus, we propose that narrative identities that incorporate transcendent, or beyond-the-self, ideals will foster the development of virtues, and we refer to these types of narratives as transcendent narrative identities.    </a:t>
            </a:r>
            <a:endParaRPr lang="en-US" b="0" dirty="0">
              <a:effectLst/>
            </a:endParaRPr>
          </a:p>
          <a:p>
            <a:br>
              <a:rPr lang="en-US" dirty="0"/>
            </a:br>
            <a:endParaRPr lang="en-US" sz="2200" b="1" i="0" u="none" strike="noStrike" dirty="0">
              <a:effectLst/>
              <a:latin typeface="Helvetica Neue"/>
              <a:ea typeface="Helvetica Neue"/>
              <a:cs typeface="Helvetica Neue"/>
              <a:sym typeface="Helvetica Neue"/>
            </a:endParaRPr>
          </a:p>
          <a:p>
            <a:endParaRPr lang="en-US" sz="2200" b="1" i="0" u="none" strike="noStrike" dirty="0">
              <a:effectLst/>
              <a:latin typeface="Helvetica Neue"/>
              <a:sym typeface="Helvetica Neue"/>
            </a:endParaRPr>
          </a:p>
          <a:p>
            <a:endParaRPr lang="en-US" sz="2200" b="1" i="0" u="none" strike="noStrike" dirty="0">
              <a:effectLst/>
              <a:latin typeface="Helvetica Neue"/>
              <a:sym typeface="Helvetica Neue"/>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a:spLocks noGrp="1" noRot="1" noChangeAspect="1"/>
          </p:cNvSpPr>
          <p:nvPr>
            <p:ph type="sldImg"/>
          </p:nvPr>
        </p:nvSpPr>
        <p:spPr>
          <a:prstGeom prst="rect">
            <a:avLst/>
          </a:prstGeom>
        </p:spPr>
        <p:txBody>
          <a:bodyPr/>
          <a:lstStyle/>
          <a:p>
            <a:endParaRPr/>
          </a:p>
        </p:txBody>
      </p:sp>
      <p:sp>
        <p:nvSpPr>
          <p:cNvPr id="493" name="Shape 493"/>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E08687AD-F613-4422-BDA6-4BF22C964E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C7499D6-C9EC-4D9B-972E-2F99ACDE3D19}"/>
              </a:ext>
            </a:extLst>
          </p:cNvPr>
          <p:cNvSpPr>
            <a:spLocks noGrp="1"/>
          </p:cNvSpPr>
          <p:nvPr>
            <p:ph type="body" idx="1"/>
          </p:nvPr>
        </p:nvSpPr>
        <p:spPr/>
        <p:txBody>
          <a:bodyPr>
            <a:normAutofit lnSpcReduction="10000"/>
          </a:bodyPr>
          <a:lstStyle/>
          <a:p>
            <a:pPr>
              <a:defRPr/>
            </a:pPr>
            <a:r>
              <a:rPr lang="en-US" dirty="0"/>
              <a:t>Generally associated with waiting, may also be deployed in situations without an explicit focus on time (e.g., dealing with a frustrating family member).</a:t>
            </a:r>
          </a:p>
          <a:p>
            <a:pPr>
              <a:defRPr/>
            </a:pPr>
            <a:endParaRPr lang="en-US" dirty="0"/>
          </a:p>
          <a:p>
            <a:pPr marL="0" indent="0">
              <a:lnSpc>
                <a:spcPct val="90000"/>
              </a:lnSpc>
              <a:spcBef>
                <a:spcPct val="50000"/>
              </a:spcBef>
              <a:buSzPct val="65000"/>
            </a:pPr>
            <a:r>
              <a:rPr lang="en-US" altLang="en-US" sz="1700" dirty="0">
                <a:solidFill>
                  <a:srgbClr val="FFFFFF"/>
                </a:solidFill>
              </a:rPr>
              <a:t>Patience has become an “outdated” virtue in high-tech and fast-paced Western society  </a:t>
            </a:r>
          </a:p>
          <a:p>
            <a:pPr lvl="1">
              <a:lnSpc>
                <a:spcPct val="90000"/>
              </a:lnSpc>
              <a:spcBef>
                <a:spcPct val="50000"/>
              </a:spcBef>
              <a:buClr>
                <a:schemeClr val="accent2"/>
              </a:buClr>
              <a:buSzPct val="60000"/>
              <a:buFont typeface="Wingdings" panose="05000000000000000000" pitchFamily="2" charset="2"/>
              <a:buChar char="q"/>
            </a:pPr>
            <a:r>
              <a:rPr lang="en-US" altLang="en-US" sz="1700" dirty="0">
                <a:solidFill>
                  <a:srgbClr val="FFFFFF"/>
                </a:solidFill>
              </a:rPr>
              <a:t>Waiting seen as a “deprivation enforced upon us by an unfriendly environment”</a:t>
            </a:r>
          </a:p>
          <a:p>
            <a:pPr lvl="1">
              <a:lnSpc>
                <a:spcPct val="90000"/>
              </a:lnSpc>
              <a:spcBef>
                <a:spcPct val="50000"/>
              </a:spcBef>
              <a:buClr>
                <a:schemeClr val="accent2"/>
              </a:buClr>
              <a:buSzPct val="60000"/>
              <a:buFont typeface="Wingdings" panose="05000000000000000000" pitchFamily="2" charset="2"/>
              <a:buChar char="q"/>
            </a:pPr>
            <a:r>
              <a:rPr lang="en-US" altLang="en-US" sz="1700" dirty="0">
                <a:solidFill>
                  <a:srgbClr val="FFFFFF"/>
                </a:solidFill>
              </a:rPr>
              <a:t>Patience has “frequently seemed childlike…an unimaginative failure of nerve”</a:t>
            </a:r>
          </a:p>
          <a:p>
            <a:pPr marL="0" indent="0">
              <a:lnSpc>
                <a:spcPct val="90000"/>
              </a:lnSpc>
              <a:spcBef>
                <a:spcPct val="50000"/>
              </a:spcBef>
            </a:pPr>
            <a:r>
              <a:rPr lang="en-US" altLang="en-US" sz="1700" dirty="0">
                <a:solidFill>
                  <a:srgbClr val="FFFFFF"/>
                </a:solidFill>
              </a:rPr>
              <a:t>But, “affluence and inventiveness have not so much reduced our time spent waiting as simply changed it”</a:t>
            </a:r>
          </a:p>
          <a:p>
            <a:pPr lvl="1">
              <a:lnSpc>
                <a:spcPct val="90000"/>
              </a:lnSpc>
              <a:spcBef>
                <a:spcPct val="50000"/>
              </a:spcBef>
            </a:pPr>
            <a:r>
              <a:rPr lang="en-US" altLang="en-US" sz="1700" dirty="0">
                <a:solidFill>
                  <a:srgbClr val="FFFFFF"/>
                </a:solidFill>
              </a:rPr>
              <a:t>People spend approximately 6 months of an average adult lifetime waiting in line!  </a:t>
            </a:r>
          </a:p>
          <a:p>
            <a:pPr>
              <a:defRPr/>
            </a:pPr>
            <a:endParaRPr lang="en-US" dirty="0"/>
          </a:p>
          <a:p>
            <a:pPr>
              <a:defRPr/>
            </a:pPr>
            <a:endParaRPr lang="en-US" dirty="0"/>
          </a:p>
          <a:p>
            <a:pPr>
              <a:defRPr/>
            </a:pPr>
            <a:endParaRPr lang="en-US" dirty="0"/>
          </a:p>
        </p:txBody>
      </p:sp>
      <p:sp>
        <p:nvSpPr>
          <p:cNvPr id="4" name="Slide Number Placeholder 3">
            <a:extLst>
              <a:ext uri="{FF2B5EF4-FFF2-40B4-BE49-F238E27FC236}">
                <a16:creationId xmlns:a16="http://schemas.microsoft.com/office/drawing/2014/main" id="{AC42E637-D7C5-454C-868F-DAAE7A4F78FF}"/>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8D13F9A-9A74-42AF-A171-908F2C0F6399}"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4374049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 name="Shape 492"/>
          <p:cNvSpPr>
            <a:spLocks noGrp="1" noRot="1" noChangeAspect="1"/>
          </p:cNvSpPr>
          <p:nvPr>
            <p:ph type="sldImg"/>
          </p:nvPr>
        </p:nvSpPr>
        <p:spPr>
          <a:prstGeom prst="rect">
            <a:avLst/>
          </a:prstGeom>
        </p:spPr>
        <p:txBody>
          <a:bodyPr/>
          <a:lstStyle/>
          <a:p>
            <a:endParaRPr/>
          </a:p>
        </p:txBody>
      </p:sp>
      <p:sp>
        <p:nvSpPr>
          <p:cNvPr id="493" name="Shape 49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983639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07EDB8-92E7-44D5-9ECE-136A34BEDDC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326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 theory, developmental processes, and interventions</a:t>
            </a:r>
          </a:p>
          <a:p>
            <a:r>
              <a:rPr lang="en-US" dirty="0"/>
              <a:t>For higher education:</a:t>
            </a:r>
          </a:p>
          <a:p>
            <a:pPr lvl="1"/>
            <a:r>
              <a:rPr lang="en-US" dirty="0"/>
              <a:t>If we say we are cultivating intellectual virtues, how do we assess their growth?</a:t>
            </a:r>
          </a:p>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23</a:t>
            </a:fld>
            <a:endParaRPr lang="en-US"/>
          </a:p>
        </p:txBody>
      </p:sp>
    </p:spTree>
    <p:extLst>
      <p:ext uri="{BB962C8B-B14F-4D97-AF65-F5344CB8AC3E}">
        <p14:creationId xmlns:p14="http://schemas.microsoft.com/office/powerpoint/2010/main" val="1314777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kern="1200" dirty="0">
                <a:solidFill>
                  <a:schemeClr val="tx1"/>
                </a:solidFill>
                <a:effectLst/>
                <a:latin typeface="+mn-lt"/>
                <a:ea typeface="+mn-ea"/>
                <a:cs typeface="+mn-cs"/>
              </a:rPr>
              <a:t>Habit formation requires both individualized and contextualized practice whereby actions (even those that are complex) become automatically activated when people encounter particular situations or environments. Given that situations involving other people are highly salient for virtue development (e.g., it is hard to practice love if you are not interacting with another person), habit formation around virtue, in particular, necessitates social integration. Given these necessary conditions for the formation of habits that build virtue, technology may be uniquely suited to create such situations given its special affordances for personalization and social connection</a:t>
            </a:r>
          </a:p>
          <a:p>
            <a:endParaRPr lang="en-US" sz="2400" dirty="0"/>
          </a:p>
          <a:p>
            <a:r>
              <a:rPr lang="en-US" sz="2400" dirty="0"/>
              <a:t>Talk about Character Me</a:t>
            </a:r>
          </a:p>
          <a:p>
            <a:pPr marL="171450" indent="-171450">
              <a:buFontTx/>
              <a:buChar char="-"/>
            </a:pPr>
            <a:r>
              <a:rPr lang="en-US" sz="2400" dirty="0"/>
              <a:t>Trying to contextualize to form habit of emotion regulation in daily life</a:t>
            </a:r>
          </a:p>
          <a:p>
            <a:pPr marL="171450" indent="-171450">
              <a:buFontTx/>
              <a:buChar char="-"/>
            </a:pPr>
            <a:r>
              <a:rPr lang="en-US" sz="2400" dirty="0"/>
              <a:t>Didn’t get to continue, but wanted to have sharing function to do with adults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07EDB8-92E7-44D5-9ECE-136A34BEDDC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46754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3849605-FB6D-4505-9F31-C8CD1802299A}" type="slidenum">
              <a:rPr lang="en-US" smtClean="0"/>
              <a:t>28</a:t>
            </a:fld>
            <a:endParaRPr lang="en-US"/>
          </a:p>
        </p:txBody>
      </p:sp>
    </p:spTree>
    <p:extLst>
      <p:ext uri="{BB962C8B-B14F-4D97-AF65-F5344CB8AC3E}">
        <p14:creationId xmlns:p14="http://schemas.microsoft.com/office/powerpoint/2010/main" val="1869348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2</a:t>
            </a:fld>
            <a:endParaRPr lang="en-US"/>
          </a:p>
        </p:txBody>
      </p:sp>
    </p:spTree>
    <p:extLst>
      <p:ext uri="{BB962C8B-B14F-4D97-AF65-F5344CB8AC3E}">
        <p14:creationId xmlns:p14="http://schemas.microsoft.com/office/powerpoint/2010/main" val="747536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conditions, compared to instrumental avoidance framing</a:t>
            </a:r>
          </a:p>
        </p:txBody>
      </p:sp>
      <p:sp>
        <p:nvSpPr>
          <p:cNvPr id="4" name="Slide Number Placeholder 3"/>
          <p:cNvSpPr>
            <a:spLocks noGrp="1"/>
          </p:cNvSpPr>
          <p:nvPr>
            <p:ph type="sldNum" sz="quarter" idx="5"/>
          </p:nvPr>
        </p:nvSpPr>
        <p:spPr/>
        <p:txBody>
          <a:bodyPr/>
          <a:lstStyle/>
          <a:p>
            <a:fld id="{93849605-FB6D-4505-9F31-C8CD1802299A}" type="slidenum">
              <a:rPr lang="en-US" smtClean="0"/>
              <a:t>29</a:t>
            </a:fld>
            <a:endParaRPr lang="en-US"/>
          </a:p>
        </p:txBody>
      </p:sp>
    </p:spTree>
    <p:extLst>
      <p:ext uri="{BB962C8B-B14F-4D97-AF65-F5344CB8AC3E}">
        <p14:creationId xmlns:p14="http://schemas.microsoft.com/office/powerpoint/2010/main" val="3003808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2"/>
              </a:buClr>
              <a:buFont typeface="Arial" panose="020B0604020202020204" pitchFamily="34" charset="0"/>
              <a:buChar char="•"/>
            </a:pPr>
            <a:r>
              <a:rPr lang="en-US" altLang="en-US" sz="2400" dirty="0"/>
              <a:t>512 high school students</a:t>
            </a:r>
          </a:p>
          <a:p>
            <a:pPr>
              <a:buClr>
                <a:schemeClr val="accent2"/>
              </a:buClr>
              <a:buFont typeface="Arial" panose="020B0604020202020204" pitchFamily="34" charset="0"/>
              <a:buChar char="•"/>
            </a:pPr>
            <a:r>
              <a:rPr lang="en-US" altLang="en-US" sz="2400" dirty="0"/>
              <a:t>Pre-test survey– measures of virtue and religiousness</a:t>
            </a:r>
          </a:p>
          <a:p>
            <a:pPr>
              <a:buClr>
                <a:schemeClr val="accent2"/>
              </a:buClr>
              <a:buFont typeface="Arial" panose="020B0604020202020204" pitchFamily="34" charset="0"/>
              <a:buChar char="•"/>
            </a:pPr>
            <a:r>
              <a:rPr lang="en-US" altLang="en-US" sz="2400" dirty="0"/>
              <a:t>Use </a:t>
            </a:r>
            <a:r>
              <a:rPr lang="en-US" altLang="en-US" sz="2400" dirty="0" err="1"/>
              <a:t>CharacterMe</a:t>
            </a:r>
            <a:r>
              <a:rPr lang="en-US" altLang="en-US" sz="2400" dirty="0"/>
              <a:t> app for two weeks</a:t>
            </a:r>
          </a:p>
          <a:p>
            <a:pPr lvl="1">
              <a:buFont typeface="Arial" panose="020B0604020202020204" pitchFamily="34" charset="0"/>
              <a:buChar char="•"/>
            </a:pPr>
            <a:r>
              <a:rPr lang="en-US" altLang="en-US" sz="2400" dirty="0"/>
              <a:t>Include framing condition through videos, quotes, language in app, and icons in app</a:t>
            </a:r>
          </a:p>
          <a:p>
            <a:pPr>
              <a:buClr>
                <a:schemeClr val="accent2"/>
              </a:buClr>
              <a:buFont typeface="Arial" panose="020B0604020202020204" pitchFamily="34" charset="0"/>
              <a:buChar char="•"/>
            </a:pPr>
            <a:r>
              <a:rPr lang="en-US" altLang="en-US" sz="2400" dirty="0"/>
              <a:t>Post-test survey, 2-month follow-up, 6-month follow-up</a:t>
            </a:r>
          </a:p>
          <a:p>
            <a:pPr>
              <a:buClr>
                <a:schemeClr val="accent2"/>
              </a:buClr>
              <a:buFont typeface="Arial" panose="020B0604020202020204" pitchFamily="34" charset="0"/>
              <a:buChar char="•"/>
            </a:pPr>
            <a:r>
              <a:rPr lang="en-US" altLang="en-US" sz="2400" dirty="0"/>
              <a:t>Gathered parent, teacher, and peer informant reports at all measurement occasions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207EDB8-92E7-44D5-9ECE-136A34BEDDC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3973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42D388BC-3365-4E58-A7E7-61631B708F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a:extLst>
              <a:ext uri="{FF2B5EF4-FFF2-40B4-BE49-F238E27FC236}">
                <a16:creationId xmlns:a16="http://schemas.microsoft.com/office/drawing/2014/main" id="{331A2D1B-E6BF-4AB3-B202-A88EE8C7803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Over 6,000  people have run in marathon’s across the USA to raise more than $13 million (as of 2013) for clean water in Africa.</a:t>
            </a:r>
          </a:p>
          <a:p>
            <a:r>
              <a:rPr lang="en-US" altLang="en-US" dirty="0"/>
              <a:t>Largest charity at Chicago and LA Marathons</a:t>
            </a:r>
          </a:p>
          <a:p>
            <a:r>
              <a:rPr lang="en-US" altLang="en-US" dirty="0"/>
              <a:t>Christian mission of World Vision International underlies the work, but runners are not required to be from a religious background.</a:t>
            </a:r>
          </a:p>
          <a:p>
            <a:r>
              <a:rPr lang="en-US" altLang="en-US" dirty="0"/>
              <a:t>Runners train weekly with the group.  Includes inspirational conversation and intense bonding with the group.</a:t>
            </a:r>
          </a:p>
          <a:p>
            <a:endParaRPr lang="en-US" altLang="en-US" dirty="0"/>
          </a:p>
        </p:txBody>
      </p:sp>
      <p:sp>
        <p:nvSpPr>
          <p:cNvPr id="4" name="Slide Number Placeholder 3">
            <a:extLst>
              <a:ext uri="{FF2B5EF4-FFF2-40B4-BE49-F238E27FC236}">
                <a16:creationId xmlns:a16="http://schemas.microsoft.com/office/drawing/2014/main" id="{102D37B5-5230-414D-B1FC-DBCC94A0E59C}"/>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A6E3BB-D0A8-440A-B3A9-AD6F87BDEDA2}" type="slidenum">
              <a:rPr lang="en-US" altLang="en-US">
                <a:solidFill>
                  <a:srgbClr val="000000"/>
                </a:solidFill>
                <a:latin typeface="Calibri" panose="020F0502020204030204" pitchFamily="34" charset="0"/>
              </a:rPr>
              <a:pPr eaLnBrk="1" hangingPunct="1"/>
              <a:t>32</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F0DF6338-D3A6-45E1-9C1D-1436D02A864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a:extLst>
              <a:ext uri="{FF2B5EF4-FFF2-40B4-BE49-F238E27FC236}">
                <a16:creationId xmlns:a16="http://schemas.microsoft.com/office/drawing/2014/main" id="{230D142C-7C05-478E-820C-347D0CE710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Doing qualitative analysis of 20 interviews</a:t>
            </a:r>
          </a:p>
        </p:txBody>
      </p:sp>
      <p:sp>
        <p:nvSpPr>
          <p:cNvPr id="4" name="Slide Number Placeholder 3">
            <a:extLst>
              <a:ext uri="{FF2B5EF4-FFF2-40B4-BE49-F238E27FC236}">
                <a16:creationId xmlns:a16="http://schemas.microsoft.com/office/drawing/2014/main" id="{1974637E-18A9-4B86-9653-F4B72C287089}"/>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9D3CFC9-42F7-45AD-8E20-FDEA6C988807}" type="slidenum">
              <a:rPr lang="en-US" altLang="en-US">
                <a:latin typeface="Calibri" panose="020F0502020204030204" pitchFamily="34" charset="0"/>
              </a:rPr>
              <a:pPr eaLnBrk="1" hangingPunct="1"/>
              <a:t>33</a:t>
            </a:fld>
            <a:endParaRPr lang="en-U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BE3257D1-601E-4DF7-906D-34EA057F70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a:extLst>
              <a:ext uri="{FF2B5EF4-FFF2-40B4-BE49-F238E27FC236}">
                <a16:creationId xmlns:a16="http://schemas.microsoft.com/office/drawing/2014/main" id="{27241FA4-0EB3-4800-BB2B-D39185A757B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4" name="Slide Number Placeholder 3">
            <a:extLst>
              <a:ext uri="{FF2B5EF4-FFF2-40B4-BE49-F238E27FC236}">
                <a16:creationId xmlns:a16="http://schemas.microsoft.com/office/drawing/2014/main" id="{652ECFCE-3192-4D11-9558-F90EDF04ADB2}"/>
              </a:ext>
            </a:extLst>
          </p:cNvPr>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D2B9A2-2FA0-4C25-B4B6-B175B8C01959}" type="slidenum">
              <a:rPr lang="en-US" altLang="en-US">
                <a:latin typeface="Calibri" panose="020F0502020204030204" pitchFamily="34" charset="0"/>
              </a:rPr>
              <a:pPr eaLnBrk="1" hangingPunct="1"/>
              <a:t>34</a:t>
            </a:fld>
            <a:endParaRPr lang="en-US"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r>
              <a:rPr lang="en-US" sz="1800" dirty="0">
                <a:effectLst/>
                <a:latin typeface="Times New Roman" panose="02020603050405020304" pitchFamily="18" charset="0"/>
                <a:ea typeface="SimSun" panose="02010600030101010101" pitchFamily="2" charset="-122"/>
                <a:cs typeface="Times New Roman" panose="02020603050405020304" pitchFamily="18" charset="0"/>
              </a:rPr>
              <a:t> </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35</a:t>
            </a:fld>
            <a:endParaRPr lang="en-US"/>
          </a:p>
        </p:txBody>
      </p:sp>
    </p:spTree>
    <p:extLst>
      <p:ext uri="{BB962C8B-B14F-4D97-AF65-F5344CB8AC3E}">
        <p14:creationId xmlns:p14="http://schemas.microsoft.com/office/powerpoint/2010/main" val="2872193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38</a:t>
            </a:fld>
            <a:endParaRPr lang="en-US"/>
          </a:p>
        </p:txBody>
      </p:sp>
    </p:spTree>
    <p:extLst>
      <p:ext uri="{BB962C8B-B14F-4D97-AF65-F5344CB8AC3E}">
        <p14:creationId xmlns:p14="http://schemas.microsoft.com/office/powerpoint/2010/main" val="892553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3</a:t>
            </a:fld>
            <a:endParaRPr lang="en-US"/>
          </a:p>
        </p:txBody>
      </p:sp>
    </p:spTree>
    <p:extLst>
      <p:ext uri="{BB962C8B-B14F-4D97-AF65-F5344CB8AC3E}">
        <p14:creationId xmlns:p14="http://schemas.microsoft.com/office/powerpoint/2010/main" val="843027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Psychologists often answer the question by jumping to their favorite “bag” of virtues </a:t>
            </a:r>
          </a:p>
          <a:p>
            <a:endParaRPr lang="en-US" dirty="0"/>
          </a:p>
          <a:p>
            <a:r>
              <a:rPr lang="en-US" dirty="0"/>
              <a:t>And will start spouting off research studies….doing journaling can increase gratitude, meditation can increase compassion, exposure to mentors with different viewpoints can increase diversity…..</a:t>
            </a:r>
          </a:p>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4</a:t>
            </a:fld>
            <a:endParaRPr lang="en-US"/>
          </a:p>
        </p:txBody>
      </p:sp>
    </p:spTree>
    <p:extLst>
      <p:ext uri="{BB962C8B-B14F-4D97-AF65-F5344CB8AC3E}">
        <p14:creationId xmlns:p14="http://schemas.microsoft.com/office/powerpoint/2010/main" val="1012098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But there is a problem here…what are we actually talking about as psychologists?  Need to know what these are to think about the best ways of cultivating them….</a:t>
            </a:r>
          </a:p>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5</a:t>
            </a:fld>
            <a:endParaRPr lang="en-US"/>
          </a:p>
        </p:txBody>
      </p:sp>
    </p:spTree>
    <p:extLst>
      <p:ext uri="{BB962C8B-B14F-4D97-AF65-F5344CB8AC3E}">
        <p14:creationId xmlns:p14="http://schemas.microsoft.com/office/powerpoint/2010/main" val="1673934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activity we do not necessarily mean the doing of something. We mean it to refer, too, to cases of receiving the activity of others. One’s not acting out of spite can be a variety of activity, as we use the term here.</a:t>
            </a:r>
          </a:p>
          <a:p>
            <a:endParaRPr lang="en-US" dirty="0"/>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t>
            </a:r>
            <a:r>
              <a:rPr lang="en-US" sz="1200" i="1" kern="1200" dirty="0">
                <a:solidFill>
                  <a:schemeClr val="tx1"/>
                </a:solidFill>
                <a:effectLst/>
                <a:latin typeface="+mn-lt"/>
                <a:ea typeface="+mn-ea"/>
                <a:cs typeface="+mn-cs"/>
              </a:rPr>
              <a:t>virtue</a:t>
            </a:r>
            <a:r>
              <a:rPr lang="en-US" sz="1200" kern="1200" dirty="0">
                <a:solidFill>
                  <a:schemeClr val="tx1"/>
                </a:solidFill>
                <a:effectLst/>
                <a:latin typeface="+mn-lt"/>
                <a:ea typeface="+mn-ea"/>
                <a:cs typeface="+mn-cs"/>
              </a:rPr>
              <a:t> is the species.  It is in the </a:t>
            </a:r>
            <a:r>
              <a:rPr lang="en-US" sz="1200" i="1" kern="1200" dirty="0">
                <a:solidFill>
                  <a:schemeClr val="tx1"/>
                </a:solidFill>
                <a:effectLst/>
                <a:latin typeface="+mn-lt"/>
                <a:ea typeface="+mn-ea"/>
                <a:cs typeface="+mn-cs"/>
              </a:rPr>
              <a:t>genus</a:t>
            </a:r>
            <a:r>
              <a:rPr lang="en-US" sz="1200" kern="1200" dirty="0">
                <a:solidFill>
                  <a:schemeClr val="tx1"/>
                </a:solidFill>
                <a:effectLst/>
                <a:latin typeface="+mn-lt"/>
                <a:ea typeface="+mn-ea"/>
                <a:cs typeface="+mn-cs"/>
              </a:rPr>
              <a:t> of habits, and so has the essential features of habits – being dispositional and deep-seated.  Its </a:t>
            </a:r>
            <a:r>
              <a:rPr lang="en-US" sz="1200" i="1" kern="1200" dirty="0">
                <a:solidFill>
                  <a:schemeClr val="tx1"/>
                </a:solidFill>
                <a:effectLst/>
                <a:latin typeface="+mn-lt"/>
                <a:ea typeface="+mn-ea"/>
                <a:cs typeface="+mn-cs"/>
              </a:rPr>
              <a:t>differentia</a:t>
            </a:r>
            <a:r>
              <a:rPr lang="en-US" sz="1200" kern="1200" dirty="0">
                <a:solidFill>
                  <a:schemeClr val="tx1"/>
                </a:solidFill>
                <a:effectLst/>
                <a:latin typeface="+mn-lt"/>
                <a:ea typeface="+mn-ea"/>
                <a:cs typeface="+mn-cs"/>
              </a:rPr>
              <a:t> are the remaining elements of the definition, which differentiate virtues from other varieties of habit, for instance vices.</a:t>
            </a:r>
          </a:p>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6</a:t>
            </a:fld>
            <a:endParaRPr lang="en-US"/>
          </a:p>
        </p:txBody>
      </p:sp>
    </p:spTree>
    <p:extLst>
      <p:ext uri="{BB962C8B-B14F-4D97-AF65-F5344CB8AC3E}">
        <p14:creationId xmlns:p14="http://schemas.microsoft.com/office/powerpoint/2010/main" val="16697886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207EDB8-92E7-44D5-9ECE-136A34BEDDCC}" type="slidenum">
              <a:rPr lang="en-US" smtClean="0"/>
              <a:t>8</a:t>
            </a:fld>
            <a:endParaRPr lang="en-US"/>
          </a:p>
        </p:txBody>
      </p:sp>
    </p:spTree>
    <p:extLst>
      <p:ext uri="{BB962C8B-B14F-4D97-AF65-F5344CB8AC3E}">
        <p14:creationId xmlns:p14="http://schemas.microsoft.com/office/powerpoint/2010/main" val="1684932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Distributions of actual trait-manifestation in behavior for those high and those low on a trait. Each figure shows the density distribution of states for those one SD above and those one SD below the mean on the trait. As shown, there are reliable differences in mean behavior on the trait, but there are also large overlaps in behavior. The differences between those high and those low on a trait are not so much in nonoverlapping ways of acting, but rather in the frequencies with which different levels of the states are enacted. </a:t>
            </a:r>
          </a:p>
        </p:txBody>
      </p:sp>
      <p:sp>
        <p:nvSpPr>
          <p:cNvPr id="4" name="Slide Number Placeholder 3"/>
          <p:cNvSpPr>
            <a:spLocks noGrp="1"/>
          </p:cNvSpPr>
          <p:nvPr>
            <p:ph type="sldNum" sz="quarter" idx="5"/>
          </p:nvPr>
        </p:nvSpPr>
        <p:spPr/>
        <p:txBody>
          <a:bodyPr/>
          <a:lstStyle/>
          <a:p>
            <a:fld id="{1207EDB8-92E7-44D5-9ECE-136A34BEDDCC}" type="slidenum">
              <a:rPr lang="en-US" smtClean="0"/>
              <a:t>10</a:t>
            </a:fld>
            <a:endParaRPr lang="en-US"/>
          </a:p>
        </p:txBody>
      </p:sp>
    </p:spTree>
    <p:extLst>
      <p:ext uri="{BB962C8B-B14F-4D97-AF65-F5344CB8AC3E}">
        <p14:creationId xmlns:p14="http://schemas.microsoft.com/office/powerpoint/2010/main" val="1154436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Although character strengths have been described as </a:t>
            </a:r>
            <a:r>
              <a:rPr lang="en-US" dirty="0" err="1"/>
              <a:t>traitlike</a:t>
            </a:r>
            <a:r>
              <a:rPr lang="en-US" dirty="0"/>
              <a:t> (Peterson &amp; Seligman, 2004), classical conceptualizations of virtue, classically know as habitus, postulate that virtues are habits acquired across time through intentional practices (MacIntyre, 2007; Brown, </a:t>
            </a:r>
            <a:r>
              <a:rPr lang="en-US" dirty="0" err="1"/>
              <a:t>Spezio</a:t>
            </a:r>
            <a:r>
              <a:rPr lang="en-US" dirty="0"/>
              <a:t>, Reimer, Van </a:t>
            </a:r>
            <a:r>
              <a:rPr lang="en-US" dirty="0" err="1"/>
              <a:t>Slyke</a:t>
            </a:r>
            <a:r>
              <a:rPr lang="en-US" dirty="0"/>
              <a:t>, &amp; Peterson, 2013). This description, as well as McAdams and </a:t>
            </a:r>
            <a:r>
              <a:rPr lang="en-US" dirty="0" err="1"/>
              <a:t>Pals’s</a:t>
            </a:r>
            <a:r>
              <a:rPr lang="en-US" dirty="0"/>
              <a:t> (2006) own designation, indicate that virtues would be better classified as characteristic adaptations, which are the transactional units of personality that describe what personality “does,” in contrast to traits, which describe what personality “is” or “has” (Cantor, 1990).</a:t>
            </a:r>
          </a:p>
          <a:p>
            <a:pPr marL="0" marR="0" indent="0" defTabSz="457200" eaLnBrk="1" fontAlgn="auto" latinLnBrk="0" hangingPunct="1">
              <a:lnSpc>
                <a:spcPct val="117999"/>
              </a:lnSpc>
              <a:spcBef>
                <a:spcPts val="0"/>
              </a:spcBef>
              <a:spcAft>
                <a:spcPts val="0"/>
              </a:spcAft>
              <a:buClrTx/>
              <a:buSzTx/>
              <a:buFontTx/>
              <a:buNone/>
              <a:tabLst/>
              <a:defRPr/>
            </a:pPr>
            <a:endParaRPr lang="en-US" dirty="0"/>
          </a:p>
          <a:p>
            <a:pPr marL="0" marR="0" indent="0" defTabSz="457200" eaLnBrk="1" fontAlgn="auto" latinLnBrk="0" hangingPunct="1">
              <a:lnSpc>
                <a:spcPct val="117999"/>
              </a:lnSpc>
              <a:spcBef>
                <a:spcPts val="0"/>
              </a:spcBef>
              <a:spcAft>
                <a:spcPts val="0"/>
              </a:spcAft>
              <a:buClrTx/>
              <a:buSzTx/>
              <a:buFontTx/>
              <a:buNone/>
              <a:tabLst/>
              <a:defRPr/>
            </a:pPr>
            <a:r>
              <a:rPr lang="en-US" dirty="0"/>
              <a:t>Better suited because involve agency, motivation, and some choice/intentionality</a:t>
            </a:r>
            <a:r>
              <a:rPr lang="en-US" baseline="0" dirty="0"/>
              <a:t> in choosing to cultivate</a:t>
            </a:r>
          </a:p>
          <a:p>
            <a:pPr marL="0" marR="0" indent="0" defTabSz="457200" eaLnBrk="1" fontAlgn="auto" latinLnBrk="0" hangingPunct="1">
              <a:lnSpc>
                <a:spcPct val="117999"/>
              </a:lnSpc>
              <a:spcBef>
                <a:spcPts val="0"/>
              </a:spcBef>
              <a:spcAft>
                <a:spcPts val="0"/>
              </a:spcAft>
              <a:buClrTx/>
              <a:buSzTx/>
              <a:buFontTx/>
              <a:buNone/>
              <a:tabLst/>
              <a:defRPr/>
            </a:pPr>
            <a:endParaRPr lang="en-US" baseline="0" dirty="0"/>
          </a:p>
          <a:p>
            <a:pPr marL="0" marR="0" indent="0" defTabSz="457200" eaLnBrk="1" fontAlgn="auto" latinLnBrk="0" hangingPunct="1">
              <a:lnSpc>
                <a:spcPct val="117999"/>
              </a:lnSpc>
              <a:spcBef>
                <a:spcPts val="0"/>
              </a:spcBef>
              <a:spcAft>
                <a:spcPts val="0"/>
              </a:spcAft>
              <a:buClrTx/>
              <a:buSzTx/>
              <a:buFontTx/>
              <a:buNone/>
              <a:tabLst/>
              <a:defRPr/>
            </a:pPr>
            <a:r>
              <a:rPr lang="en-US" baseline="0" dirty="0"/>
              <a:t>More changeable across the life course</a:t>
            </a:r>
            <a:endParaRPr lang="en-US" dirty="0"/>
          </a:p>
          <a:p>
            <a:endParaRPr lang="en-US" dirty="0"/>
          </a:p>
        </p:txBody>
      </p:sp>
    </p:spTree>
    <p:extLst>
      <p:ext uri="{BB962C8B-B14F-4D97-AF65-F5344CB8AC3E}">
        <p14:creationId xmlns:p14="http://schemas.microsoft.com/office/powerpoint/2010/main" val="3627514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2297A0F-D292-4F24-969F-F421B6AA5789}"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A164799-6D7D-46B5-B87E-683706DC5B63}"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0B79E4-00C2-44C8-8241-D4E57538D3BB}"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37588D-F1C4-4646-960F-0F8045F5CD34}"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FEBCEDF-14C7-4DA6-8EC1-9C9A26FDD62A}"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133F725-52A3-4CF3-816A-7C59A7CCA0A4}"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276C24-4E1C-4A79-9F9B-1D3404F0CE0F}"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99DF83-E20B-4BE9-82FB-F8218A441662}"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5" name="Shape 75"/>
          <p:cNvSpPr>
            <a:spLocks noGrp="1"/>
          </p:cNvSpPr>
          <p:nvPr>
            <p:ph type="pic" idx="13"/>
          </p:nvPr>
        </p:nvSpPr>
        <p:spPr>
          <a:xfrm>
            <a:off x="6096000" y="0"/>
            <a:ext cx="6096000" cy="6858000"/>
          </a:xfrm>
          <a:prstGeom prst="rect">
            <a:avLst/>
          </a:prstGeom>
        </p:spPr>
        <p:txBody>
          <a:bodyPr lIns="91439" tIns="45719" rIns="91439" bIns="45719" anchor="t">
            <a:noAutofit/>
          </a:bodyPr>
          <a:lstStyle/>
          <a:p>
            <a:endParaRPr/>
          </a:p>
        </p:txBody>
      </p:sp>
      <p:sp>
        <p:nvSpPr>
          <p:cNvPr id="76" name="Shape 76"/>
          <p:cNvSpPr>
            <a:spLocks noGrp="1"/>
          </p:cNvSpPr>
          <p:nvPr>
            <p:ph type="title"/>
          </p:nvPr>
        </p:nvSpPr>
        <p:spPr>
          <a:xfrm>
            <a:off x="619125" y="428625"/>
            <a:ext cx="4762500" cy="1303734"/>
          </a:xfrm>
          <a:prstGeom prst="rect">
            <a:avLst/>
          </a:prstGeom>
        </p:spPr>
        <p:txBody>
          <a:bodyPr/>
          <a:lstStyle/>
          <a:p>
            <a:r>
              <a:t>Title Text</a:t>
            </a:r>
          </a:p>
        </p:txBody>
      </p:sp>
      <p:sp>
        <p:nvSpPr>
          <p:cNvPr id="77" name="Shape 77"/>
          <p:cNvSpPr>
            <a:spLocks noGrp="1"/>
          </p:cNvSpPr>
          <p:nvPr>
            <p:ph type="body" sz="half" idx="1"/>
          </p:nvPr>
        </p:nvSpPr>
        <p:spPr>
          <a:xfrm>
            <a:off x="619125" y="1982391"/>
            <a:ext cx="4762500" cy="4259461"/>
          </a:xfrm>
          <a:prstGeom prst="rect">
            <a:avLst/>
          </a:prstGeom>
        </p:spPr>
        <p:txBody>
          <a:bodyPr/>
          <a:lstStyle>
            <a:lvl1pPr marL="276810" indent="-276810">
              <a:spcBef>
                <a:spcPts val="2250"/>
              </a:spcBef>
              <a:defRPr sz="2109"/>
            </a:lvl1pPr>
            <a:lvl2pPr marL="553621" indent="-276810">
              <a:spcBef>
                <a:spcPts val="2250"/>
              </a:spcBef>
              <a:defRPr sz="2109"/>
            </a:lvl2pPr>
            <a:lvl3pPr marL="830431" indent="-276810">
              <a:spcBef>
                <a:spcPts val="2250"/>
              </a:spcBef>
              <a:defRPr sz="2109"/>
            </a:lvl3pPr>
            <a:lvl4pPr marL="1107242" indent="-276810">
              <a:spcBef>
                <a:spcPts val="2250"/>
              </a:spcBef>
              <a:defRPr sz="2109"/>
            </a:lvl4pPr>
            <a:lvl5pPr marL="1384052" indent="-276810">
              <a:spcBef>
                <a:spcPts val="2250"/>
              </a:spcBef>
              <a:defRPr sz="2109"/>
            </a:lvl5pPr>
          </a:lstStyle>
          <a:p>
            <a:r>
              <a:t>Body Level One</a:t>
            </a:r>
          </a:p>
          <a:p>
            <a:pPr lvl="1"/>
            <a:r>
              <a:t>Body Level Two</a:t>
            </a:r>
          </a:p>
          <a:p>
            <a:pPr lvl="2"/>
            <a:r>
              <a:t>Body Level Three</a:t>
            </a:r>
          </a:p>
          <a:p>
            <a:pPr lvl="3"/>
            <a:r>
              <a:t>Body Level Four</a:t>
            </a:r>
          </a:p>
          <a:p>
            <a:pPr lvl="4"/>
            <a:r>
              <a:t>Body Level Five</a:t>
            </a:r>
          </a:p>
        </p:txBody>
      </p:sp>
      <p:sp>
        <p:nvSpPr>
          <p:cNvPr id="78" name="Shape 78"/>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8015600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022014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139172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B2980D8-4ADA-4BD2-8898-401CB6E02A21}"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7698005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6308869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851601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7479034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0742306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590126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4737885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3039259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293084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2795D7E-88C1-48D9-A73C-5D625EDA59DD}" type="datetime1">
              <a:rPr lang="en-US" smtClean="0"/>
              <a:t>8/23/24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339337-38C6-4549-88D2-C1047E7A19B7}" type="datetime1">
              <a:rPr lang="en-US" smtClean="0"/>
              <a:t>8/23/24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6AF2827-D851-4250-A0A4-1F0C605F4A2D}" type="datetime1">
              <a:rPr lang="en-US" smtClean="0"/>
              <a:t>8/23/24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409D7DD-D349-49F7-81B8-CD6CA18D28D2}" type="datetime1">
              <a:rPr lang="en-US" smtClean="0"/>
              <a:t>8/23/24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B4D3C3-07BA-4153-A906-2504FE8DDBFC}" type="datetime1">
              <a:rPr lang="en-US" smtClean="0"/>
              <a:t>8/23/24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AEB63E0-3920-4431-AF78-9A9429D97034}" type="datetime1">
              <a:rPr lang="en-US" smtClean="0"/>
              <a:t>8/23/24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0EBE47E-66B2-4534-A73F-8B7CF2377A81}" type="datetime1">
              <a:rPr lang="en-US" smtClean="0"/>
              <a:t>8/23/24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1FA1F56-987F-4A11-84E2-088258351F53}" type="datetime1">
              <a:rPr lang="en-US" smtClean="0"/>
              <a:t>8/23/24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 id="2147483669" r:id="rId17"/>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1058927481"/>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rah_Schnitker@baylor.edu"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335375" y="3115455"/>
            <a:ext cx="6905991" cy="2991416"/>
          </a:xfrm>
        </p:spPr>
        <p:txBody>
          <a:bodyPr vert="horz" lIns="91440" tIns="45720" rIns="91440" bIns="45720" rtlCol="0" anchor="b">
            <a:noAutofit/>
          </a:bodyPr>
          <a:lstStyle/>
          <a:p>
            <a:pPr algn="l"/>
            <a:br>
              <a:rPr lang="en-US" sz="4800" b="1" kern="1200" dirty="0">
                <a:solidFill>
                  <a:schemeClr val="tx1"/>
                </a:solidFill>
                <a:highlight>
                  <a:srgbClr val="FFFF00"/>
                </a:highlight>
                <a:latin typeface="+mj-lt"/>
                <a:ea typeface="+mj-ea"/>
                <a:cs typeface="+mj-cs"/>
              </a:rPr>
            </a:br>
            <a:r>
              <a:rPr lang="en-US" sz="4800" b="1" dirty="0"/>
              <a:t> </a:t>
            </a:r>
            <a:r>
              <a:rPr lang="en-US" sz="4800" b="1" kern="1200" dirty="0">
                <a:latin typeface="+mj-lt"/>
                <a:ea typeface="+mj-ea"/>
                <a:cs typeface="+mj-cs"/>
              </a:rPr>
              <a:t> </a:t>
            </a:r>
            <a:br>
              <a:rPr lang="en-US" sz="4800" b="1" kern="1200" dirty="0">
                <a:solidFill>
                  <a:schemeClr val="tx1"/>
                </a:solidFill>
                <a:highlight>
                  <a:srgbClr val="FFFF00"/>
                </a:highlight>
                <a:latin typeface="+mj-lt"/>
                <a:ea typeface="+mj-ea"/>
                <a:cs typeface="+mj-cs"/>
              </a:rPr>
            </a:br>
            <a:r>
              <a:rPr lang="en-US" sz="4800" b="1" dirty="0"/>
              <a:t>Who is a Good Person?</a:t>
            </a:r>
            <a:br>
              <a:rPr lang="en-US" sz="4800" dirty="0"/>
            </a:br>
            <a:r>
              <a:rPr lang="en-US" sz="4800" dirty="0"/>
              <a:t>Overview of Contemporary Personality Theories and Psychological Conceptualizations of Virtues</a:t>
            </a:r>
            <a:endParaRPr lang="en-US" sz="4800" b="1" kern="1200" dirty="0">
              <a:latin typeface="+mj-lt"/>
              <a:ea typeface="+mj-ea"/>
              <a:cs typeface="+mj-cs"/>
            </a:endParaRP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4" name="Title 1">
            <a:extLst>
              <a:ext uri="{FF2B5EF4-FFF2-40B4-BE49-F238E27FC236}">
                <a16:creationId xmlns:a16="http://schemas.microsoft.com/office/drawing/2014/main" id="{C2636744-D0FB-A683-F37E-72470E711B66}"/>
              </a:ext>
            </a:extLst>
          </p:cNvPr>
          <p:cNvSpPr txBox="1">
            <a:spLocks/>
          </p:cNvSpPr>
          <p:nvPr/>
        </p:nvSpPr>
        <p:spPr>
          <a:xfrm>
            <a:off x="1094094" y="4152616"/>
            <a:ext cx="5001905" cy="917095"/>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lumMod val="50000"/>
                  <a:lumOff val="50000"/>
                </a:prstClr>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C95E527A-AA49-82DC-04D3-06C3168E89B8}"/>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Sarah </a:t>
            </a:r>
            <a:r>
              <a:rPr lang="en-US" sz="1200" i="1" dirty="0" err="1"/>
              <a:t>Schnitker</a:t>
            </a:r>
            <a:r>
              <a:rPr lang="en-US" sz="1200" i="1" dirty="0"/>
              <a:t> and is licensed under a CC-BY-NC-SA license.</a:t>
            </a:r>
          </a:p>
        </p:txBody>
      </p:sp>
    </p:spTree>
    <p:extLst>
      <p:ext uri="{BB962C8B-B14F-4D97-AF65-F5344CB8AC3E}">
        <p14:creationId xmlns:p14="http://schemas.microsoft.com/office/powerpoint/2010/main" val="947903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3D93C-BD29-9FC7-34A7-70FEAE4577BF}"/>
              </a:ext>
            </a:extLst>
          </p:cNvPr>
          <p:cNvSpPr>
            <a:spLocks noGrp="1"/>
          </p:cNvSpPr>
          <p:nvPr>
            <p:ph type="title"/>
          </p:nvPr>
        </p:nvSpPr>
        <p:spPr/>
        <p:txBody>
          <a:bodyPr/>
          <a:lstStyle/>
          <a:p>
            <a:r>
              <a:rPr lang="en-US" dirty="0"/>
              <a:t>Whole Traits</a:t>
            </a:r>
          </a:p>
        </p:txBody>
      </p:sp>
      <p:sp>
        <p:nvSpPr>
          <p:cNvPr id="3" name="Content Placeholder 2">
            <a:extLst>
              <a:ext uri="{FF2B5EF4-FFF2-40B4-BE49-F238E27FC236}">
                <a16:creationId xmlns:a16="http://schemas.microsoft.com/office/drawing/2014/main" id="{046FF20C-AB34-2180-532C-84D92CA258CB}"/>
              </a:ext>
            </a:extLst>
          </p:cNvPr>
          <p:cNvSpPr>
            <a:spLocks noGrp="1"/>
          </p:cNvSpPr>
          <p:nvPr>
            <p:ph idx="1"/>
          </p:nvPr>
        </p:nvSpPr>
        <p:spPr/>
        <p:txBody>
          <a:bodyPr/>
          <a:lstStyle/>
          <a:p>
            <a:endParaRPr lang="en-US"/>
          </a:p>
        </p:txBody>
      </p:sp>
      <p:sp>
        <p:nvSpPr>
          <p:cNvPr id="4" name="TextBox 3">
            <a:extLst>
              <a:ext uri="{FF2B5EF4-FFF2-40B4-BE49-F238E27FC236}">
                <a16:creationId xmlns:a16="http://schemas.microsoft.com/office/drawing/2014/main" id="{EB741F62-D785-A1E0-1D0C-412E82BDC53E}"/>
              </a:ext>
            </a:extLst>
          </p:cNvPr>
          <p:cNvSpPr txBox="1"/>
          <p:nvPr/>
        </p:nvSpPr>
        <p:spPr>
          <a:xfrm>
            <a:off x="834887" y="6109257"/>
            <a:ext cx="8439115" cy="738664"/>
          </a:xfrm>
          <a:prstGeom prst="rect">
            <a:avLst/>
          </a:prstGeom>
          <a:noFill/>
        </p:spPr>
        <p:txBody>
          <a:bodyPr wrap="square" rtlCol="0">
            <a:spAutoFit/>
          </a:bodyPr>
          <a:lstStyle/>
          <a:p>
            <a:r>
              <a:rPr lang="en-US" sz="1400" dirty="0" err="1"/>
              <a:t>Fleeson</a:t>
            </a:r>
            <a:r>
              <a:rPr lang="en-US" sz="1400" dirty="0"/>
              <a:t>, W., &amp; Gallagher, P. (2009). The implications of big five standing for the distribution of trait manifestation in behavior: Fifteen experience-sampling studies and a meta-analysis. Journal of Personality and Social Psychology, 97(6), 1097–1114. https://doi.org/10.1037/a0016786.</a:t>
            </a:r>
          </a:p>
        </p:txBody>
      </p:sp>
      <p:pic>
        <p:nvPicPr>
          <p:cNvPr id="6" name="Picture 5">
            <a:extLst>
              <a:ext uri="{FF2B5EF4-FFF2-40B4-BE49-F238E27FC236}">
                <a16:creationId xmlns:a16="http://schemas.microsoft.com/office/drawing/2014/main" id="{DF68F0EE-720E-12FB-A9C9-CEB5B04B99C6}"/>
              </a:ext>
            </a:extLst>
          </p:cNvPr>
          <p:cNvPicPr>
            <a:picLocks noChangeAspect="1"/>
          </p:cNvPicPr>
          <p:nvPr/>
        </p:nvPicPr>
        <p:blipFill>
          <a:blip r:embed="rId3"/>
          <a:stretch>
            <a:fillRect/>
          </a:stretch>
        </p:blipFill>
        <p:spPr>
          <a:xfrm>
            <a:off x="1709530" y="1270000"/>
            <a:ext cx="6310520" cy="4776471"/>
          </a:xfrm>
          <a:prstGeom prst="rect">
            <a:avLst/>
          </a:prstGeom>
        </p:spPr>
      </p:pic>
      <p:sp>
        <p:nvSpPr>
          <p:cNvPr id="5" name="Slide Number Placeholder 4">
            <a:extLst>
              <a:ext uri="{FF2B5EF4-FFF2-40B4-BE49-F238E27FC236}">
                <a16:creationId xmlns:a16="http://schemas.microsoft.com/office/drawing/2014/main" id="{2C3E43DE-6720-50E5-8B60-3A88FA07C22F}"/>
              </a:ext>
            </a:extLst>
          </p:cNvPr>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2013916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312EE1E-2887-CDDB-47B2-7C5DA19D2A9B}"/>
              </a:ext>
            </a:extLst>
          </p:cNvPr>
          <p:cNvSpPr>
            <a:spLocks noGrp="1"/>
          </p:cNvSpPr>
          <p:nvPr>
            <p:ph type="title"/>
          </p:nvPr>
        </p:nvSpPr>
        <p:spPr/>
        <p:txBody>
          <a:bodyPr>
            <a:normAutofit fontScale="90000"/>
          </a:bodyPr>
          <a:lstStyle/>
          <a:p>
            <a:r>
              <a:rPr lang="en-US" dirty="0"/>
              <a:t>View 2:</a:t>
            </a:r>
            <a:br>
              <a:rPr lang="en-US" dirty="0"/>
            </a:br>
            <a:r>
              <a:rPr lang="en-US" sz="4000" dirty="0"/>
              <a:t>Virtues as characteristic adaptations connected to a transcendent narrative identity</a:t>
            </a:r>
            <a:endParaRPr lang="en-US" dirty="0"/>
          </a:p>
        </p:txBody>
      </p:sp>
      <p:sp>
        <p:nvSpPr>
          <p:cNvPr id="6" name="Text Placeholder 5">
            <a:extLst>
              <a:ext uri="{FF2B5EF4-FFF2-40B4-BE49-F238E27FC236}">
                <a16:creationId xmlns:a16="http://schemas.microsoft.com/office/drawing/2014/main" id="{F92C28B0-2B17-02A0-9645-90839A5144C9}"/>
              </a:ext>
            </a:extLst>
          </p:cNvPr>
          <p:cNvSpPr>
            <a:spLocks noGrp="1"/>
          </p:cNvSpPr>
          <p:nvPr>
            <p:ph type="body" idx="1"/>
          </p:nvPr>
        </p:nvSpPr>
        <p:spPr/>
        <p:txBody>
          <a:bodyPr/>
          <a:lstStyle/>
          <a:p>
            <a:r>
              <a:rPr lang="en-US" sz="2000" dirty="0"/>
              <a:t>Schnitker, Lapsley, Lerner</a:t>
            </a:r>
          </a:p>
          <a:p>
            <a:endParaRPr lang="en-US" dirty="0"/>
          </a:p>
        </p:txBody>
      </p:sp>
      <p:sp>
        <p:nvSpPr>
          <p:cNvPr id="7" name="Slide Number Placeholder 6">
            <a:extLst>
              <a:ext uri="{FF2B5EF4-FFF2-40B4-BE49-F238E27FC236}">
                <a16:creationId xmlns:a16="http://schemas.microsoft.com/office/drawing/2014/main" id="{CDD85107-16E2-9861-DBA5-E3DFA96393C0}"/>
              </a:ext>
            </a:extLst>
          </p:cNvPr>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1893430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hape 458"/>
          <p:cNvSpPr>
            <a:spLocks noGrp="1"/>
          </p:cNvSpPr>
          <p:nvPr>
            <p:ph type="title"/>
          </p:nvPr>
        </p:nvSpPr>
        <p:spPr>
          <a:xfrm>
            <a:off x="502033" y="495014"/>
            <a:ext cx="6694633" cy="1303734"/>
          </a:xfrm>
          <a:prstGeom prst="rect">
            <a:avLst/>
          </a:prstGeom>
        </p:spPr>
        <p:txBody>
          <a:bodyPr>
            <a:normAutofit/>
          </a:bodyPr>
          <a:lstStyle>
            <a:lvl1pPr>
              <a:defRPr>
                <a:solidFill>
                  <a:srgbClr val="76D6FF"/>
                </a:solidFill>
              </a:defRPr>
            </a:lvl1pPr>
          </a:lstStyle>
          <a:p>
            <a:r>
              <a:rPr dirty="0">
                <a:solidFill>
                  <a:schemeClr val="accent1"/>
                </a:solidFill>
              </a:rPr>
              <a:t>Character</a:t>
            </a:r>
            <a:r>
              <a:rPr lang="en-US" dirty="0">
                <a:solidFill>
                  <a:schemeClr val="accent1"/>
                </a:solidFill>
              </a:rPr>
              <a:t>istic Adaptations</a:t>
            </a:r>
            <a:endParaRPr dirty="0">
              <a:solidFill>
                <a:schemeClr val="accent1"/>
              </a:solidFill>
            </a:endParaRPr>
          </a:p>
        </p:txBody>
      </p:sp>
      <p:sp>
        <p:nvSpPr>
          <p:cNvPr id="459" name="Shape 459"/>
          <p:cNvSpPr>
            <a:spLocks noGrp="1"/>
          </p:cNvSpPr>
          <p:nvPr>
            <p:ph type="body" sz="half" idx="1"/>
          </p:nvPr>
        </p:nvSpPr>
        <p:spPr>
          <a:xfrm>
            <a:off x="502033" y="1734829"/>
            <a:ext cx="4250531" cy="4259461"/>
          </a:xfrm>
          <a:prstGeom prst="rect">
            <a:avLst/>
          </a:prstGeom>
        </p:spPr>
        <p:txBody>
          <a:bodyPr>
            <a:normAutofit fontScale="85000" lnSpcReduction="10000"/>
          </a:bodyPr>
          <a:lstStyle/>
          <a:p>
            <a:pPr marL="265738" indent="-265738" defTabSz="394320">
              <a:lnSpc>
                <a:spcPct val="110000"/>
              </a:lnSpc>
              <a:spcBef>
                <a:spcPts val="0"/>
              </a:spcBef>
              <a:defRPr sz="2880"/>
            </a:pPr>
            <a:r>
              <a:rPr dirty="0"/>
              <a:t>Characteristic adaptations</a:t>
            </a:r>
            <a:endParaRPr lang="en-US" dirty="0"/>
          </a:p>
          <a:p>
            <a:pPr marL="542549" lvl="1" indent="-265738" defTabSz="394320">
              <a:lnSpc>
                <a:spcPct val="110000"/>
              </a:lnSpc>
              <a:spcBef>
                <a:spcPts val="0"/>
              </a:spcBef>
              <a:defRPr sz="2880"/>
            </a:pPr>
            <a:r>
              <a:rPr lang="en-US" dirty="0"/>
              <a:t>Goals/motives</a:t>
            </a:r>
          </a:p>
          <a:p>
            <a:pPr marL="542549" lvl="1" indent="-265738" defTabSz="394320">
              <a:lnSpc>
                <a:spcPct val="110000"/>
              </a:lnSpc>
              <a:spcBef>
                <a:spcPts val="0"/>
              </a:spcBef>
              <a:defRPr sz="2880"/>
            </a:pPr>
            <a:r>
              <a:rPr lang="en-US" dirty="0"/>
              <a:t>Schemas (e.g., internal working models)</a:t>
            </a:r>
          </a:p>
          <a:p>
            <a:pPr marL="542549" lvl="1" indent="-265738" defTabSz="394320">
              <a:lnSpc>
                <a:spcPct val="110000"/>
              </a:lnSpc>
              <a:spcBef>
                <a:spcPts val="0"/>
              </a:spcBef>
              <a:defRPr sz="2880"/>
            </a:pPr>
            <a:r>
              <a:rPr lang="en-US" dirty="0"/>
              <a:t>Strategies (e.g., emotion regulation strategies)</a:t>
            </a:r>
          </a:p>
          <a:p>
            <a:pPr marL="265738" indent="-265738" defTabSz="394320">
              <a:spcBef>
                <a:spcPts val="2109"/>
              </a:spcBef>
              <a:defRPr sz="2880"/>
            </a:pPr>
            <a:r>
              <a:rPr lang="en-US" dirty="0"/>
              <a:t>Psychological habits (e.g. curiosity, grit, bravery, self-control, emotion regulation)</a:t>
            </a:r>
          </a:p>
        </p:txBody>
      </p:sp>
      <p:sp>
        <p:nvSpPr>
          <p:cNvPr id="460" name="Shape 460"/>
          <p:cNvSpPr/>
          <p:nvPr/>
        </p:nvSpPr>
        <p:spPr>
          <a:xfrm rot="18900000">
            <a:off x="5905615" y="2333228"/>
            <a:ext cx="2732666" cy="2756995"/>
          </a:xfrm>
          <a:prstGeom prst="rect">
            <a:avLst/>
          </a:pr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a:defRPr sz="2400" cap="all" spc="384">
                <a:latin typeface="Avenir Medium"/>
                <a:ea typeface="Avenir Medium"/>
                <a:cs typeface="Avenir Medium"/>
                <a:sym typeface="Avenir Medium"/>
              </a:defRPr>
            </a:pPr>
            <a:endParaRPr sz="1687"/>
          </a:p>
        </p:txBody>
      </p:sp>
      <p:sp>
        <p:nvSpPr>
          <p:cNvPr id="461" name="Shape 461"/>
          <p:cNvSpPr/>
          <p:nvPr/>
        </p:nvSpPr>
        <p:spPr>
          <a:xfrm>
            <a:off x="5331059" y="1647692"/>
            <a:ext cx="3881777" cy="2064034"/>
          </a:xfrm>
          <a:prstGeom prst="rect">
            <a:avLst/>
          </a:prstGeom>
          <a:solidFill>
            <a:schemeClr val="accent2">
              <a:lumMod val="40000"/>
              <a:lumOff val="60000"/>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p>
            <a:pPr algn="ctr">
              <a:defRPr sz="3200" spc="512"/>
            </a:pPr>
            <a:r>
              <a:rPr sz="2250" dirty="0"/>
              <a:t>CHARACTERISTIC </a:t>
            </a:r>
          </a:p>
          <a:p>
            <a:pPr algn="ctr">
              <a:defRPr sz="3200" spc="512"/>
            </a:pPr>
            <a:r>
              <a:rPr sz="2250" dirty="0"/>
              <a:t>ADAPTATIONS</a:t>
            </a:r>
          </a:p>
        </p:txBody>
      </p:sp>
      <p:sp>
        <p:nvSpPr>
          <p:cNvPr id="462" name="Shape 462"/>
          <p:cNvSpPr/>
          <p:nvPr/>
        </p:nvSpPr>
        <p:spPr>
          <a:xfrm>
            <a:off x="4068254" y="6355138"/>
            <a:ext cx="6261459"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r>
              <a:rPr sz="2109" dirty="0"/>
              <a:t>(See McAdams &amp; Pals, 200</a:t>
            </a:r>
            <a:r>
              <a:rPr lang="en-US" sz="2109" dirty="0"/>
              <a:t>6</a:t>
            </a:r>
            <a:r>
              <a:rPr sz="2109" dirty="0"/>
              <a:t>; Schnitker et al., </a:t>
            </a:r>
            <a:r>
              <a:rPr lang="en-US" sz="2109" dirty="0"/>
              <a:t>2019</a:t>
            </a:r>
            <a:r>
              <a:rPr sz="2109" dirty="0"/>
              <a:t>)</a:t>
            </a:r>
          </a:p>
        </p:txBody>
      </p:sp>
      <p:sp>
        <p:nvSpPr>
          <p:cNvPr id="2" name="Slide Number Placeholder 1">
            <a:extLst>
              <a:ext uri="{FF2B5EF4-FFF2-40B4-BE49-F238E27FC236}">
                <a16:creationId xmlns:a16="http://schemas.microsoft.com/office/drawing/2014/main" id="{0E1A3392-C872-46C7-BB2A-E691F1F8FE48}"/>
              </a:ext>
            </a:extLst>
          </p:cNvPr>
          <p:cNvSpPr>
            <a:spLocks noGrp="1"/>
          </p:cNvSpPr>
          <p:nvPr>
            <p:ph type="sldNum" sz="quarter" idx="2"/>
          </p:nvPr>
        </p:nvSpPr>
        <p:spPr/>
        <p:txBody>
          <a:bodyPr/>
          <a:lstStyle/>
          <a:p>
            <a:fld id="{86CB4B4D-7CA3-9044-876B-883B54F8677D}" type="slidenum">
              <a:rPr lang="en-US" smtClean="0"/>
              <a:t>12</a:t>
            </a:fld>
            <a:endParaRPr lang="en-US"/>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a:extLst>
              <a:ext uri="{FF2B5EF4-FFF2-40B4-BE49-F238E27FC236}">
                <a16:creationId xmlns:a16="http://schemas.microsoft.com/office/drawing/2014/main" id="{CE31000F-5DF2-48A7-AECF-053E211C4D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7838" y="3128964"/>
            <a:ext cx="3643312"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Picture 4">
            <a:extLst>
              <a:ext uri="{FF2B5EF4-FFF2-40B4-BE49-F238E27FC236}">
                <a16:creationId xmlns:a16="http://schemas.microsoft.com/office/drawing/2014/main" id="{5D15EB0D-E333-4971-9337-F972DA0DA7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1150" y="25400"/>
            <a:ext cx="4402138" cy="440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title="Beyond the Self Purpose">
            <a:extLst>
              <a:ext uri="{FF2B5EF4-FFF2-40B4-BE49-F238E27FC236}">
                <a16:creationId xmlns:a16="http://schemas.microsoft.com/office/drawing/2014/main" id="{75201CB7-CB58-40D3-A4BC-27BCEA13E544}"/>
              </a:ext>
            </a:extLst>
          </p:cNvPr>
          <p:cNvSpPr/>
          <p:nvPr/>
        </p:nvSpPr>
        <p:spPr>
          <a:xfrm>
            <a:off x="2895601" y="1143001"/>
            <a:ext cx="1825625" cy="15017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solidFill>
                  <a:schemeClr val="tx1"/>
                </a:solidFill>
              </a:rPr>
              <a:t>Beyond the Self Purpose</a:t>
            </a:r>
          </a:p>
        </p:txBody>
      </p:sp>
      <p:pic>
        <p:nvPicPr>
          <p:cNvPr id="54277" name="Content Placeholder 3">
            <a:extLst>
              <a:ext uri="{FF2B5EF4-FFF2-40B4-BE49-F238E27FC236}">
                <a16:creationId xmlns:a16="http://schemas.microsoft.com/office/drawing/2014/main" id="{438E4A31-508A-4F57-B91A-14A7DC4165AA}"/>
              </a:ext>
            </a:extLst>
          </p:cNvPr>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a:xfrm>
            <a:off x="6065838" y="368301"/>
            <a:ext cx="4394200" cy="2619375"/>
          </a:xfrm>
        </p:spPr>
      </p:pic>
      <p:sp>
        <p:nvSpPr>
          <p:cNvPr id="54278" name="Slide Number Placeholder 3">
            <a:extLst>
              <a:ext uri="{FF2B5EF4-FFF2-40B4-BE49-F238E27FC236}">
                <a16:creationId xmlns:a16="http://schemas.microsoft.com/office/drawing/2014/main" id="{6FA7DBF3-5F34-465E-96A3-3C74DABF4712}"/>
              </a:ext>
            </a:extLst>
          </p:cNvPr>
          <p:cNvSpPr>
            <a:spLocks noGrp="1"/>
          </p:cNvSpPr>
          <p:nvPr>
            <p:ph type="sldNum" sz="quarter" idx="12"/>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113EDA9-5FC8-45BE-9D67-2D03DAFDF373}" type="slidenum">
              <a:rPr lang="en-US" altLang="en-US" sz="1800">
                <a:solidFill>
                  <a:srgbClr val="FFFFFF"/>
                </a:solidFill>
              </a:rPr>
              <a:pPr/>
              <a:t>13</a:t>
            </a:fld>
            <a:endParaRPr lang="en-US" altLang="en-US" sz="1800">
              <a:solidFill>
                <a:srgbClr val="FFFFFF"/>
              </a:solidFill>
            </a:endParaRPr>
          </a:p>
        </p:txBody>
      </p:sp>
      <p:sp>
        <p:nvSpPr>
          <p:cNvPr id="8" name="Content Placeholder 2">
            <a:extLst>
              <a:ext uri="{FF2B5EF4-FFF2-40B4-BE49-F238E27FC236}">
                <a16:creationId xmlns:a16="http://schemas.microsoft.com/office/drawing/2014/main" id="{E31427B7-0412-4E7B-AF73-255C659B79DB}"/>
              </a:ext>
            </a:extLst>
          </p:cNvPr>
          <p:cNvSpPr txBox="1">
            <a:spLocks/>
          </p:cNvSpPr>
          <p:nvPr/>
        </p:nvSpPr>
        <p:spPr bwMode="auto">
          <a:xfrm>
            <a:off x="1524000" y="6553200"/>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lgn="ctr">
              <a:buNone/>
              <a:defRPr/>
            </a:pPr>
            <a:r>
              <a:rPr lang="en-US" altLang="en-US" sz="1400" dirty="0"/>
              <a:t>(Gruber, </a:t>
            </a:r>
            <a:r>
              <a:rPr lang="en-US" altLang="en-US" sz="1400" dirty="0" err="1"/>
              <a:t>Mauss</a:t>
            </a:r>
            <a:r>
              <a:rPr lang="en-US" altLang="en-US" sz="1400" dirty="0"/>
              <a:t>, &amp; </a:t>
            </a:r>
            <a:r>
              <a:rPr lang="en-US" altLang="en-US" sz="1400" dirty="0" err="1"/>
              <a:t>Tamir</a:t>
            </a:r>
            <a:r>
              <a:rPr lang="en-US" altLang="en-US" sz="1400" dirty="0"/>
              <a:t>; </a:t>
            </a:r>
            <a:r>
              <a:rPr lang="en-US" altLang="en-US" sz="1400" dirty="0" err="1"/>
              <a:t>Mauss</a:t>
            </a:r>
            <a:r>
              <a:rPr lang="en-US" altLang="en-US" sz="1400" dirty="0"/>
              <a:t>, </a:t>
            </a:r>
            <a:r>
              <a:rPr lang="en-US" altLang="en-US" sz="1400" dirty="0" err="1"/>
              <a:t>Tamir</a:t>
            </a:r>
            <a:r>
              <a:rPr lang="en-US" altLang="en-US" sz="1400" dirty="0"/>
              <a:t>, Anderson, &amp; </a:t>
            </a:r>
            <a:r>
              <a:rPr lang="en-US" altLang="en-US" sz="1400" dirty="0" err="1"/>
              <a:t>Savino</a:t>
            </a:r>
            <a:r>
              <a:rPr lang="en-US" altLang="en-US" sz="1400" dirty="0"/>
              <a:t>, 2012)</a:t>
            </a:r>
          </a:p>
          <a:p>
            <a:pPr algn="ctr">
              <a:defRPr/>
            </a:pPr>
            <a:endParaRPr lang="en-US" altLang="en-US" sz="1400" dirty="0"/>
          </a:p>
        </p:txBody>
      </p:sp>
      <p:cxnSp>
        <p:nvCxnSpPr>
          <p:cNvPr id="13" name="Straight Arrow Connector 12">
            <a:extLst>
              <a:ext uri="{FF2B5EF4-FFF2-40B4-BE49-F238E27FC236}">
                <a16:creationId xmlns:a16="http://schemas.microsoft.com/office/drawing/2014/main" id="{17E7B7C8-E1C4-4ABF-B67F-9B99FDBBFDD0}"/>
              </a:ext>
            </a:extLst>
          </p:cNvPr>
          <p:cNvCxnSpPr/>
          <p:nvPr/>
        </p:nvCxnSpPr>
        <p:spPr>
          <a:xfrm>
            <a:off x="3276600" y="3962400"/>
            <a:ext cx="685800" cy="99060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54281" name="Picture 13">
            <a:extLst>
              <a:ext uri="{FF2B5EF4-FFF2-40B4-BE49-F238E27FC236}">
                <a16:creationId xmlns:a16="http://schemas.microsoft.com/office/drawing/2014/main" id="{E29CBDB5-640A-44A2-87C3-97A7C19F367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153248">
            <a:off x="7972426" y="3914776"/>
            <a:ext cx="96202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a:spLocks noGrp="1"/>
          </p:cNvSpPr>
          <p:nvPr>
            <p:ph type="title"/>
          </p:nvPr>
        </p:nvSpPr>
        <p:spPr>
          <a:prstGeom prst="rect">
            <a:avLst/>
          </a:prstGeom>
        </p:spPr>
        <p:txBody>
          <a:bodyPr/>
          <a:lstStyle>
            <a:lvl1pPr>
              <a:defRPr>
                <a:solidFill>
                  <a:srgbClr val="76D6FF"/>
                </a:solidFill>
              </a:defRPr>
            </a:lvl1pPr>
          </a:lstStyle>
          <a:p>
            <a:r>
              <a:rPr lang="en-US" dirty="0">
                <a:solidFill>
                  <a:schemeClr val="accent1"/>
                </a:solidFill>
              </a:rPr>
              <a:t>Narrative Identity</a:t>
            </a:r>
          </a:p>
        </p:txBody>
      </p:sp>
      <p:sp>
        <p:nvSpPr>
          <p:cNvPr id="466" name="Shape 466"/>
          <p:cNvSpPr/>
          <p:nvPr/>
        </p:nvSpPr>
        <p:spPr>
          <a:xfrm rot="18900000">
            <a:off x="5708017" y="1355056"/>
            <a:ext cx="2765668" cy="2787170"/>
          </a:xfrm>
          <a:prstGeom prst="rect">
            <a:avLst/>
          </a:pr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a:defRPr sz="2400" cap="all" spc="384">
                <a:latin typeface="Avenir Medium"/>
                <a:ea typeface="Avenir Medium"/>
                <a:cs typeface="Avenir Medium"/>
                <a:sym typeface="Avenir Medium"/>
              </a:defRPr>
            </a:pPr>
            <a:endParaRPr sz="1687"/>
          </a:p>
        </p:txBody>
      </p:sp>
      <p:sp>
        <p:nvSpPr>
          <p:cNvPr id="467" name="Shape 467"/>
          <p:cNvSpPr/>
          <p:nvPr/>
        </p:nvSpPr>
        <p:spPr>
          <a:xfrm>
            <a:off x="5127626" y="2753588"/>
            <a:ext cx="3881777" cy="2064034"/>
          </a:xfrm>
          <a:prstGeom prst="rect">
            <a:avLst/>
          </a:prstGeom>
          <a:solidFill>
            <a:schemeClr val="accent2">
              <a:lumMod val="40000"/>
              <a:lumOff val="60000"/>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lvl1pPr>
              <a:defRPr sz="3200" spc="512"/>
            </a:lvl1pPr>
          </a:lstStyle>
          <a:p>
            <a:pPr algn="ctr"/>
            <a:r>
              <a:rPr sz="2250" dirty="0"/>
              <a:t>NARRATIVE </a:t>
            </a:r>
            <a:endParaRPr lang="en-US" sz="2250" dirty="0"/>
          </a:p>
          <a:p>
            <a:pPr algn="ctr"/>
            <a:r>
              <a:rPr sz="2250" dirty="0"/>
              <a:t>IDENTITY </a:t>
            </a:r>
          </a:p>
        </p:txBody>
      </p:sp>
      <p:sp>
        <p:nvSpPr>
          <p:cNvPr id="2" name="Text Placeholder 1"/>
          <p:cNvSpPr>
            <a:spLocks noGrp="1"/>
          </p:cNvSpPr>
          <p:nvPr>
            <p:ph type="body" sz="half" idx="1"/>
          </p:nvPr>
        </p:nvSpPr>
        <p:spPr>
          <a:xfrm>
            <a:off x="619125" y="1982391"/>
            <a:ext cx="4206875" cy="4259461"/>
          </a:xfrm>
        </p:spPr>
        <p:txBody>
          <a:bodyPr>
            <a:normAutofit/>
          </a:bodyPr>
          <a:lstStyle/>
          <a:p>
            <a:r>
              <a:rPr lang="en-US" sz="2200" dirty="0"/>
              <a:t>Virtues can only be enacted and formed in the context of a community-based narrative (MacIntyre, 2007)</a:t>
            </a:r>
          </a:p>
          <a:p>
            <a:r>
              <a:rPr lang="en-US" sz="2200" dirty="0"/>
              <a:t>Life story that provides a coherent framework for enacting virtue</a:t>
            </a:r>
          </a:p>
        </p:txBody>
      </p:sp>
      <p:sp>
        <p:nvSpPr>
          <p:cNvPr id="3" name="Slide Number Placeholder 2">
            <a:extLst>
              <a:ext uri="{FF2B5EF4-FFF2-40B4-BE49-F238E27FC236}">
                <a16:creationId xmlns:a16="http://schemas.microsoft.com/office/drawing/2014/main" id="{BECA321B-1962-5C86-B278-9B1D5AA86FC1}"/>
              </a:ext>
            </a:extLst>
          </p:cNvPr>
          <p:cNvSpPr>
            <a:spLocks noGrp="1"/>
          </p:cNvSpPr>
          <p:nvPr>
            <p:ph type="sldNum" sz="quarter" idx="2"/>
          </p:nvPr>
        </p:nvSpPr>
        <p:spPr/>
        <p:txBody>
          <a:bodyPr/>
          <a:lstStyle/>
          <a:p>
            <a:fld id="{86CB4B4D-7CA3-9044-876B-883B54F8677D}" type="slidenum">
              <a:rPr lang="en-US" smtClean="0"/>
              <a:t>14</a:t>
            </a:fld>
            <a:endParaRPr lang="en-US"/>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Shape 478"/>
          <p:cNvSpPr>
            <a:spLocks noGrp="1"/>
          </p:cNvSpPr>
          <p:nvPr>
            <p:ph type="body" sz="half" idx="1"/>
          </p:nvPr>
        </p:nvSpPr>
        <p:spPr>
          <a:xfrm>
            <a:off x="697973" y="1507068"/>
            <a:ext cx="4246560" cy="5107318"/>
          </a:xfrm>
          <a:prstGeom prst="rect">
            <a:avLst/>
          </a:prstGeom>
        </p:spPr>
        <p:txBody>
          <a:bodyPr>
            <a:normAutofit/>
          </a:bodyPr>
          <a:lstStyle/>
          <a:p>
            <a:r>
              <a:rPr lang="en-US" sz="2200" dirty="0"/>
              <a:t>Narratives that demonstrate deep commitment to transcendence, or beyond-the-self ideals.</a:t>
            </a:r>
          </a:p>
          <a:p>
            <a:r>
              <a:rPr sz="2200" dirty="0"/>
              <a:t>Provides meaning or moral compass for the characteristic adaptations</a:t>
            </a:r>
            <a:endParaRPr lang="en-US" sz="2200" dirty="0"/>
          </a:p>
          <a:p>
            <a:pPr>
              <a:spcBef>
                <a:spcPts val="0"/>
              </a:spcBef>
            </a:pPr>
            <a:endParaRPr lang="en-US" sz="2200" dirty="0"/>
          </a:p>
          <a:p>
            <a:pPr>
              <a:spcBef>
                <a:spcPts val="0"/>
              </a:spcBef>
            </a:pPr>
            <a:r>
              <a:rPr lang="en-US" sz="2200" dirty="0"/>
              <a:t>A variety of cultural master narratives may fit this description.</a:t>
            </a:r>
          </a:p>
        </p:txBody>
      </p:sp>
      <p:sp>
        <p:nvSpPr>
          <p:cNvPr id="479" name="Shape 479"/>
          <p:cNvSpPr/>
          <p:nvPr/>
        </p:nvSpPr>
        <p:spPr>
          <a:xfrm rot="18900000">
            <a:off x="6078427" y="1678869"/>
            <a:ext cx="2734079" cy="2755582"/>
          </a:xfrm>
          <a:prstGeom prst="rect">
            <a:avLst/>
          </a:pr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a:defRPr sz="2400" cap="all" spc="384">
                <a:latin typeface="Avenir Medium"/>
                <a:ea typeface="Avenir Medium"/>
                <a:cs typeface="Avenir Medium"/>
                <a:sym typeface="Avenir Medium"/>
              </a:defRPr>
            </a:pPr>
            <a:endParaRPr sz="1687"/>
          </a:p>
        </p:txBody>
      </p:sp>
      <p:sp>
        <p:nvSpPr>
          <p:cNvPr id="480" name="Shape 480"/>
          <p:cNvSpPr/>
          <p:nvPr/>
        </p:nvSpPr>
        <p:spPr>
          <a:xfrm>
            <a:off x="5459905" y="3061607"/>
            <a:ext cx="3881777" cy="2064034"/>
          </a:xfrm>
          <a:prstGeom prst="rect">
            <a:avLst/>
          </a:prstGeom>
          <a:solidFill>
            <a:schemeClr val="accent2">
              <a:lumMod val="40000"/>
              <a:lumOff val="60000"/>
            </a:schemeClr>
          </a:solidFill>
          <a:ln w="12700">
            <a:miter lim="400000"/>
          </a:ln>
          <a:extLst>
            <a:ext uri="{C572A759-6A51-4108-AA02-DFA0A04FC94B}">
              <ma14:wrappingTextBoxFlag xmlns="" xmlns:ma14="http://schemas.microsoft.com/office/mac/drawingml/2011/main" val="1"/>
            </a:ext>
          </a:extLst>
        </p:spPr>
        <p:txBody>
          <a:bodyPr lIns="35719" tIns="35719" rIns="35719" bIns="35719" anchor="ctr"/>
          <a:lstStyle/>
          <a:p>
            <a:pPr algn="ctr">
              <a:defRPr sz="3200" spc="512"/>
            </a:pPr>
            <a:r>
              <a:rPr sz="2250" dirty="0"/>
              <a:t>TRANSCENDNT</a:t>
            </a:r>
          </a:p>
          <a:p>
            <a:pPr algn="ctr">
              <a:defRPr sz="3200" spc="512"/>
            </a:pPr>
            <a:r>
              <a:rPr sz="2250" dirty="0"/>
              <a:t>NARRATIVE IDENTITY </a:t>
            </a:r>
          </a:p>
        </p:txBody>
      </p:sp>
      <p:sp>
        <p:nvSpPr>
          <p:cNvPr id="3" name="Title 2">
            <a:extLst>
              <a:ext uri="{FF2B5EF4-FFF2-40B4-BE49-F238E27FC236}">
                <a16:creationId xmlns:a16="http://schemas.microsoft.com/office/drawing/2014/main" id="{8BE52D1C-8821-424E-87B4-082B7942954A}"/>
              </a:ext>
            </a:extLst>
          </p:cNvPr>
          <p:cNvSpPr>
            <a:spLocks noGrp="1"/>
          </p:cNvSpPr>
          <p:nvPr>
            <p:ph type="title"/>
          </p:nvPr>
        </p:nvSpPr>
        <p:spPr>
          <a:xfrm>
            <a:off x="619125" y="428625"/>
            <a:ext cx="8135408" cy="1303734"/>
          </a:xfrm>
        </p:spPr>
        <p:txBody>
          <a:bodyPr/>
          <a:lstStyle/>
          <a:p>
            <a:r>
              <a:rPr lang="en-US" dirty="0"/>
              <a:t>Transcendent Narrative Identity</a:t>
            </a:r>
          </a:p>
        </p:txBody>
      </p:sp>
      <p:sp>
        <p:nvSpPr>
          <p:cNvPr id="2" name="Slide Number Placeholder 1">
            <a:extLst>
              <a:ext uri="{FF2B5EF4-FFF2-40B4-BE49-F238E27FC236}">
                <a16:creationId xmlns:a16="http://schemas.microsoft.com/office/drawing/2014/main" id="{6AB836B8-9FF6-8271-9525-5228B36DAF80}"/>
              </a:ext>
            </a:extLst>
          </p:cNvPr>
          <p:cNvSpPr>
            <a:spLocks noGrp="1"/>
          </p:cNvSpPr>
          <p:nvPr>
            <p:ph type="sldNum" sz="quarter" idx="2"/>
          </p:nvPr>
        </p:nvSpPr>
        <p:spPr/>
        <p:txBody>
          <a:bodyPr/>
          <a:lstStyle/>
          <a:p>
            <a:fld id="{86CB4B4D-7CA3-9044-876B-883B54F8677D}" type="slidenum">
              <a:rPr lang="en-US" smtClean="0"/>
              <a:t>15</a:t>
            </a:fld>
            <a:endParaRPr 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p:nvPr/>
        </p:nvSpPr>
        <p:spPr>
          <a:xfrm>
            <a:off x="3112949" y="428625"/>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a:extLst>
            <a:ext uri="{C572A759-6A51-4108-AA02-DFA0A04FC94B}">
              <ma14:wrappingTextBoxFlag xmlns="" xmlns:ma14="http://schemas.microsoft.com/office/mac/drawingml/2011/main" val="1"/>
            </a:ext>
          </a:extLst>
        </p:spPr>
        <p:txBody>
          <a:bodyPr lIns="35719" tIns="35719" rIns="35719" bIns="35719" anchor="ctr"/>
          <a:lstStyle/>
          <a:p>
            <a:pPr algn="ctr">
              <a:defRPr sz="2400" cap="all" spc="384">
                <a:latin typeface="Avenir Medium"/>
                <a:ea typeface="Avenir Medium"/>
                <a:cs typeface="Avenir Medium"/>
                <a:sym typeface="Avenir Medium"/>
              </a:defRPr>
            </a:pPr>
            <a:r>
              <a:rPr sz="2800" b="1" dirty="0"/>
              <a:t>TRANSCENDENT</a:t>
            </a:r>
          </a:p>
          <a:p>
            <a:pPr algn="ctr">
              <a:defRPr sz="2400" cap="all" spc="384">
                <a:latin typeface="Avenir Medium"/>
                <a:ea typeface="Avenir Medium"/>
                <a:cs typeface="Avenir Medium"/>
                <a:sym typeface="Avenir Medium"/>
              </a:defRPr>
            </a:pPr>
            <a:r>
              <a:rPr sz="2800" b="1" spc="236" dirty="0"/>
              <a:t>NARRATIVE</a:t>
            </a:r>
            <a:r>
              <a:rPr sz="2800" b="1" dirty="0"/>
              <a:t> </a:t>
            </a:r>
            <a:r>
              <a:rPr sz="2800" b="1" spc="236" dirty="0"/>
              <a:t>IDENTITY</a:t>
            </a:r>
          </a:p>
        </p:txBody>
      </p:sp>
      <p:sp>
        <p:nvSpPr>
          <p:cNvPr id="487" name="Shape 487"/>
          <p:cNvSpPr/>
          <p:nvPr/>
        </p:nvSpPr>
        <p:spPr>
          <a:xfrm rot="10800000" flipH="1">
            <a:off x="3112949" y="4728045"/>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a:defRPr sz="2400" cap="all" spc="384">
                <a:latin typeface="Avenir Medium"/>
                <a:ea typeface="Avenir Medium"/>
                <a:cs typeface="Avenir Medium"/>
                <a:sym typeface="Avenir Medium"/>
              </a:defRPr>
            </a:pPr>
            <a:endParaRPr sz="1687"/>
          </a:p>
        </p:txBody>
      </p:sp>
      <p:sp>
        <p:nvSpPr>
          <p:cNvPr id="488" name="Shape 488"/>
          <p:cNvSpPr/>
          <p:nvPr/>
        </p:nvSpPr>
        <p:spPr>
          <a:xfrm>
            <a:off x="2981175" y="2631034"/>
            <a:ext cx="4243568" cy="1799609"/>
          </a:xfrm>
          <a:prstGeom prst="rect">
            <a:avLst/>
          </a:prstGeom>
          <a:solidFill>
            <a:schemeClr val="accent2">
              <a:lumMod val="40000"/>
              <a:lumOff val="60000"/>
            </a:schemeClr>
          </a:solidFill>
          <a:ln w="12700">
            <a:miter lim="400000"/>
          </a:ln>
        </p:spPr>
        <p:txBody>
          <a:bodyPr lIns="35719" tIns="35719" rIns="35719" bIns="35719" anchor="ctr"/>
          <a:lstStyle/>
          <a:p>
            <a:pPr>
              <a:defRPr sz="2400" cap="all" spc="384">
                <a:latin typeface="Avenir Medium"/>
                <a:ea typeface="Avenir Medium"/>
                <a:cs typeface="Avenir Medium"/>
                <a:sym typeface="Avenir Medium"/>
              </a:defRPr>
            </a:pPr>
            <a:endParaRPr sz="1687"/>
          </a:p>
        </p:txBody>
      </p:sp>
      <p:sp>
        <p:nvSpPr>
          <p:cNvPr id="489" name="Shape 489"/>
          <p:cNvSpPr/>
          <p:nvPr/>
        </p:nvSpPr>
        <p:spPr>
          <a:xfrm>
            <a:off x="3862162" y="3068292"/>
            <a:ext cx="2525500" cy="721416"/>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6000" spc="959"/>
            </a:lvl1pPr>
          </a:lstStyle>
          <a:p>
            <a:r>
              <a:rPr sz="4219" dirty="0"/>
              <a:t>VIRTUE</a:t>
            </a:r>
          </a:p>
        </p:txBody>
      </p:sp>
      <p:sp>
        <p:nvSpPr>
          <p:cNvPr id="490" name="Shape 490"/>
          <p:cNvSpPr/>
          <p:nvPr/>
        </p:nvSpPr>
        <p:spPr>
          <a:xfrm>
            <a:off x="3236148" y="5111412"/>
            <a:ext cx="3742691" cy="93391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algn="ctr">
              <a:defRPr sz="2400" spc="384"/>
            </a:pPr>
            <a:r>
              <a:rPr sz="2800" b="1" dirty="0"/>
              <a:t>CHARACTERISTIC </a:t>
            </a:r>
          </a:p>
          <a:p>
            <a:pPr algn="ctr">
              <a:defRPr sz="2400" spc="384"/>
            </a:pPr>
            <a:r>
              <a:rPr sz="2800" b="1" dirty="0"/>
              <a:t>ADAPTATIONS</a:t>
            </a:r>
          </a:p>
        </p:txBody>
      </p:sp>
      <p:sp>
        <p:nvSpPr>
          <p:cNvPr id="491" name="Shape 491"/>
          <p:cNvSpPr/>
          <p:nvPr/>
        </p:nvSpPr>
        <p:spPr>
          <a:xfrm>
            <a:off x="7136877" y="6408095"/>
            <a:ext cx="3396764" cy="396712"/>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000"/>
            </a:lvl1pPr>
          </a:lstStyle>
          <a:p>
            <a:r>
              <a:rPr sz="2109" dirty="0"/>
              <a:t>(See Schnitker et al., </a:t>
            </a:r>
            <a:r>
              <a:rPr lang="en-US" sz="2109" dirty="0"/>
              <a:t>2019</a:t>
            </a:r>
            <a:r>
              <a:rPr sz="2109" dirty="0"/>
              <a:t>)</a:t>
            </a:r>
          </a:p>
        </p:txBody>
      </p:sp>
      <p:sp>
        <p:nvSpPr>
          <p:cNvPr id="2" name="Slide Number Placeholder 1">
            <a:extLst>
              <a:ext uri="{FF2B5EF4-FFF2-40B4-BE49-F238E27FC236}">
                <a16:creationId xmlns:a16="http://schemas.microsoft.com/office/drawing/2014/main" id="{ACECF404-FCBD-56C5-1303-F523085F47DC}"/>
              </a:ext>
            </a:extLst>
          </p:cNvPr>
          <p:cNvSpPr>
            <a:spLocks noGrp="1"/>
          </p:cNvSpPr>
          <p:nvPr>
            <p:ph type="sldNum" sz="quarter" idx="2"/>
          </p:nvPr>
        </p:nvSpPr>
        <p:spPr/>
        <p:txBody>
          <a:bodyPr/>
          <a:lstStyle/>
          <a:p>
            <a:fld id="{86CB4B4D-7CA3-9044-876B-883B54F8677D}" type="slidenum">
              <a:rPr lang="en-US" smtClean="0"/>
              <a:t>16</a:t>
            </a:fld>
            <a:endParaRPr lang="en-US"/>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38D4C99A-2353-4C4D-9973-90847C78F040}"/>
              </a:ext>
            </a:extLst>
          </p:cNvPr>
          <p:cNvGraphicFramePr>
            <a:graphicFrameLocks noGrp="1"/>
          </p:cNvGraphicFramePr>
          <p:nvPr>
            <p:ph idx="1"/>
          </p:nvPr>
        </p:nvGraphicFramePr>
        <p:xfrm>
          <a:off x="677333" y="1357488"/>
          <a:ext cx="8596842" cy="4143024"/>
        </p:xfrm>
        <a:graphic>
          <a:graphicData uri="http://schemas.openxmlformats.org/drawingml/2006/table">
            <a:tbl>
              <a:tblPr firstRow="1" bandRow="1">
                <a:tableStyleId>{125E5076-3810-47DD-B79F-674D7AD40C01}</a:tableStyleId>
              </a:tblPr>
              <a:tblGrid>
                <a:gridCol w="4298421">
                  <a:extLst>
                    <a:ext uri="{9D8B030D-6E8A-4147-A177-3AD203B41FA5}">
                      <a16:colId xmlns:a16="http://schemas.microsoft.com/office/drawing/2014/main" val="1463027006"/>
                    </a:ext>
                  </a:extLst>
                </a:gridCol>
                <a:gridCol w="4298421">
                  <a:extLst>
                    <a:ext uri="{9D8B030D-6E8A-4147-A177-3AD203B41FA5}">
                      <a16:colId xmlns:a16="http://schemas.microsoft.com/office/drawing/2014/main" val="2445937135"/>
                    </a:ext>
                  </a:extLst>
                </a:gridCol>
              </a:tblGrid>
              <a:tr h="1035756">
                <a:tc>
                  <a:txBody>
                    <a:bodyPr/>
                    <a:lstStyle/>
                    <a:p>
                      <a:r>
                        <a:rPr lang="en-US" dirty="0"/>
                        <a:t>Character Strength</a:t>
                      </a:r>
                    </a:p>
                  </a:txBody>
                  <a:tcPr anchor="ctr"/>
                </a:tc>
                <a:tc>
                  <a:txBody>
                    <a:bodyPr/>
                    <a:lstStyle/>
                    <a:p>
                      <a:r>
                        <a:rPr lang="en-US" dirty="0"/>
                        <a:t>           Virtue</a:t>
                      </a:r>
                    </a:p>
                  </a:txBody>
                  <a:tcPr anchor="ctr"/>
                </a:tc>
                <a:extLst>
                  <a:ext uri="{0D108BD9-81ED-4DB2-BD59-A6C34878D82A}">
                    <a16:rowId xmlns:a16="http://schemas.microsoft.com/office/drawing/2014/main" val="1987201044"/>
                  </a:ext>
                </a:extLst>
              </a:tr>
              <a:tr h="1035756">
                <a:tc>
                  <a:txBody>
                    <a:bodyPr/>
                    <a:lstStyle/>
                    <a:p>
                      <a:r>
                        <a:rPr lang="en-US" dirty="0"/>
                        <a:t>Emotion Regulation</a:t>
                      </a:r>
                    </a:p>
                  </a:txBody>
                  <a:tcPr anchor="ctr"/>
                </a:tc>
                <a:tc>
                  <a:txBody>
                    <a:bodyPr/>
                    <a:lstStyle/>
                    <a:p>
                      <a:r>
                        <a:rPr lang="en-US" dirty="0"/>
                        <a:t>           Patience</a:t>
                      </a:r>
                    </a:p>
                  </a:txBody>
                  <a:tcPr anchor="ctr"/>
                </a:tc>
                <a:extLst>
                  <a:ext uri="{0D108BD9-81ED-4DB2-BD59-A6C34878D82A}">
                    <a16:rowId xmlns:a16="http://schemas.microsoft.com/office/drawing/2014/main" val="2663199653"/>
                  </a:ext>
                </a:extLst>
              </a:tr>
              <a:tr h="1035756">
                <a:tc>
                  <a:txBody>
                    <a:bodyPr/>
                    <a:lstStyle/>
                    <a:p>
                      <a:r>
                        <a:rPr lang="en-US" dirty="0"/>
                        <a:t>Optimism</a:t>
                      </a:r>
                    </a:p>
                  </a:txBody>
                  <a:tcPr anchor="ctr"/>
                </a:tc>
                <a:tc>
                  <a:txBody>
                    <a:bodyPr/>
                    <a:lstStyle/>
                    <a:p>
                      <a:r>
                        <a:rPr lang="en-US" dirty="0"/>
                        <a:t>           Hope</a:t>
                      </a:r>
                    </a:p>
                  </a:txBody>
                  <a:tcPr anchor="ctr"/>
                </a:tc>
                <a:extLst>
                  <a:ext uri="{0D108BD9-81ED-4DB2-BD59-A6C34878D82A}">
                    <a16:rowId xmlns:a16="http://schemas.microsoft.com/office/drawing/2014/main" val="4093712964"/>
                  </a:ext>
                </a:extLst>
              </a:tr>
              <a:tr h="1035756">
                <a:tc>
                  <a:txBody>
                    <a:bodyPr/>
                    <a:lstStyle/>
                    <a:p>
                      <a:r>
                        <a:rPr lang="en-US" dirty="0"/>
                        <a:t>Happiness</a:t>
                      </a:r>
                    </a:p>
                  </a:txBody>
                  <a:tcPr anchor="ctr"/>
                </a:tc>
                <a:tc>
                  <a:txBody>
                    <a:bodyPr/>
                    <a:lstStyle/>
                    <a:p>
                      <a:r>
                        <a:rPr lang="en-US" dirty="0"/>
                        <a:t>           Joy</a:t>
                      </a:r>
                    </a:p>
                  </a:txBody>
                  <a:tcPr anchor="ctr"/>
                </a:tc>
                <a:extLst>
                  <a:ext uri="{0D108BD9-81ED-4DB2-BD59-A6C34878D82A}">
                    <a16:rowId xmlns:a16="http://schemas.microsoft.com/office/drawing/2014/main" val="995125961"/>
                  </a:ext>
                </a:extLst>
              </a:tr>
            </a:tbl>
          </a:graphicData>
        </a:graphic>
      </p:graphicFrame>
      <p:cxnSp>
        <p:nvCxnSpPr>
          <p:cNvPr id="9" name="Straight Arrow Connector 8">
            <a:extLst>
              <a:ext uri="{FF2B5EF4-FFF2-40B4-BE49-F238E27FC236}">
                <a16:creationId xmlns:a16="http://schemas.microsoft.com/office/drawing/2014/main" id="{B0A9B237-4477-4EDD-8178-E4FD7671259B}"/>
              </a:ext>
            </a:extLst>
          </p:cNvPr>
          <p:cNvCxnSpPr>
            <a:cxnSpLocks/>
          </p:cNvCxnSpPr>
          <p:nvPr/>
        </p:nvCxnSpPr>
        <p:spPr>
          <a:xfrm>
            <a:off x="3409244" y="2937934"/>
            <a:ext cx="1998133" cy="0"/>
          </a:xfrm>
          <a:prstGeom prst="straightConnector1">
            <a:avLst/>
          </a:prstGeom>
          <a:ln w="76200">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EBEFA89F-9498-4ACB-9E41-10BC07A669E2}"/>
              </a:ext>
            </a:extLst>
          </p:cNvPr>
          <p:cNvCxnSpPr>
            <a:cxnSpLocks/>
          </p:cNvCxnSpPr>
          <p:nvPr/>
        </p:nvCxnSpPr>
        <p:spPr>
          <a:xfrm>
            <a:off x="3409244" y="1837268"/>
            <a:ext cx="1998133" cy="0"/>
          </a:xfrm>
          <a:prstGeom prst="straightConnector1">
            <a:avLst/>
          </a:prstGeom>
          <a:ln w="76200">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59B5053C-23EA-4170-B547-93F536E65F9E}"/>
              </a:ext>
            </a:extLst>
          </p:cNvPr>
          <p:cNvCxnSpPr>
            <a:cxnSpLocks/>
          </p:cNvCxnSpPr>
          <p:nvPr/>
        </p:nvCxnSpPr>
        <p:spPr>
          <a:xfrm>
            <a:off x="3409244" y="4007556"/>
            <a:ext cx="1998133" cy="0"/>
          </a:xfrm>
          <a:prstGeom prst="straightConnector1">
            <a:avLst/>
          </a:prstGeom>
          <a:ln w="76200">
            <a:solidFill>
              <a:schemeClr val="bg1"/>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CF088230-F493-4900-BDC9-1DADBB068491}"/>
              </a:ext>
            </a:extLst>
          </p:cNvPr>
          <p:cNvCxnSpPr>
            <a:cxnSpLocks/>
          </p:cNvCxnSpPr>
          <p:nvPr/>
        </p:nvCxnSpPr>
        <p:spPr>
          <a:xfrm>
            <a:off x="3409244" y="4941712"/>
            <a:ext cx="1998133" cy="0"/>
          </a:xfrm>
          <a:prstGeom prst="straightConnector1">
            <a:avLst/>
          </a:prstGeom>
          <a:ln w="76200">
            <a:solidFill>
              <a:schemeClr val="bg1"/>
            </a:solidFill>
            <a:tailEnd type="triangle"/>
          </a:ln>
        </p:spPr>
        <p:style>
          <a:lnRef idx="3">
            <a:schemeClr val="dk1"/>
          </a:lnRef>
          <a:fillRef idx="0">
            <a:schemeClr val="dk1"/>
          </a:fillRef>
          <a:effectRef idx="2">
            <a:schemeClr val="dk1"/>
          </a:effectRef>
          <a:fontRef idx="minor">
            <a:schemeClr val="tx1"/>
          </a:fontRef>
        </p:style>
      </p:cxnSp>
      <p:sp>
        <p:nvSpPr>
          <p:cNvPr id="2" name="Slide Number Placeholder 1">
            <a:extLst>
              <a:ext uri="{FF2B5EF4-FFF2-40B4-BE49-F238E27FC236}">
                <a16:creationId xmlns:a16="http://schemas.microsoft.com/office/drawing/2014/main" id="{2FF8459F-7BC8-E2DA-07BC-4E96D4274CE8}"/>
              </a:ext>
            </a:extLst>
          </p:cNvPr>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2605390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Content Placeholder 70">
            <a:extLst>
              <a:ext uri="{FF2B5EF4-FFF2-40B4-BE49-F238E27FC236}">
                <a16:creationId xmlns:a16="http://schemas.microsoft.com/office/drawing/2014/main" id="{C299CC4E-B337-4E42-8F91-F454D0CA8DF0}"/>
              </a:ext>
            </a:extLst>
          </p:cNvPr>
          <p:cNvSpPr>
            <a:spLocks noGrp="1"/>
          </p:cNvSpPr>
          <p:nvPr>
            <p:ph idx="1"/>
          </p:nvPr>
        </p:nvSpPr>
        <p:spPr>
          <a:xfrm>
            <a:off x="5394960" y="763589"/>
            <a:ext cx="4498340" cy="4902565"/>
          </a:xfrm>
        </p:spPr>
        <p:txBody>
          <a:bodyPr>
            <a:normAutofit fontScale="92500"/>
          </a:bodyPr>
          <a:lstStyle/>
          <a:p>
            <a:r>
              <a:rPr lang="en-US" sz="2800" dirty="0"/>
              <a:t>According to this model, to develop virtues…</a:t>
            </a:r>
          </a:p>
          <a:p>
            <a:pPr lvl="1"/>
            <a:r>
              <a:rPr lang="en-US" sz="2400" dirty="0"/>
              <a:t>Help people build characteristic adaptations that undergird virtues</a:t>
            </a:r>
          </a:p>
          <a:p>
            <a:pPr lvl="1"/>
            <a:r>
              <a:rPr lang="en-US" sz="2400" dirty="0"/>
              <a:t>Help people construct a coherent narrative identity within a community</a:t>
            </a:r>
          </a:p>
          <a:p>
            <a:r>
              <a:rPr lang="en-US" sz="2800" dirty="0"/>
              <a:t>Accentuates the role of religion and spirituality in virtue formation</a:t>
            </a:r>
            <a:endParaRPr lang="en-US" sz="2400" dirty="0"/>
          </a:p>
          <a:p>
            <a:pPr lvl="1"/>
            <a:endParaRPr lang="en-US" sz="2400" dirty="0"/>
          </a:p>
        </p:txBody>
      </p:sp>
      <p:pic>
        <p:nvPicPr>
          <p:cNvPr id="2" name="Picture 1">
            <a:extLst>
              <a:ext uri="{FF2B5EF4-FFF2-40B4-BE49-F238E27FC236}">
                <a16:creationId xmlns:a16="http://schemas.microsoft.com/office/drawing/2014/main" id="{3BA7998E-3CB8-4CD4-A7E2-3A093B58075A}"/>
              </a:ext>
            </a:extLst>
          </p:cNvPr>
          <p:cNvPicPr>
            <a:picLocks noChangeAspect="1"/>
          </p:cNvPicPr>
          <p:nvPr/>
        </p:nvPicPr>
        <p:blipFill rotWithShape="1">
          <a:blip r:embed="rId2"/>
          <a:srcRect l="1667"/>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3" name="Slide Number Placeholder 2">
            <a:extLst>
              <a:ext uri="{FF2B5EF4-FFF2-40B4-BE49-F238E27FC236}">
                <a16:creationId xmlns:a16="http://schemas.microsoft.com/office/drawing/2014/main" id="{7281ED9B-7492-CD8B-4D69-177FEFD1175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57F1E4F-1CFF-5643-939E-217C01CDF565}" type="slidenum">
              <a:rPr kumimoji="0" lang="en-US" sz="900" b="0" i="0" u="none" strike="noStrike" kern="1200" cap="none" spc="0" normalizeH="0" baseline="0" noProof="0" smtClean="0">
                <a:ln>
                  <a:noFill/>
                </a:ln>
                <a:solidFill>
                  <a:srgbClr val="418AB3"/>
                </a:solidFill>
                <a:effectLst/>
                <a:uLnTx/>
                <a:uFillTx/>
                <a:latin typeface="Trebuchet MS" panose="020B0603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900" b="0" i="0" u="none" strike="noStrike" kern="1200" cap="none" spc="0" normalizeH="0" baseline="0" noProof="0" dirty="0">
              <a:ln>
                <a:noFill/>
              </a:ln>
              <a:solidFill>
                <a:srgbClr val="418AB3"/>
              </a:solidFill>
              <a:effectLst/>
              <a:uLnTx/>
              <a:uFillTx/>
              <a:latin typeface="Trebuchet MS" panose="020B0603020202020204"/>
              <a:ea typeface="+mn-ea"/>
              <a:cs typeface="+mn-cs"/>
            </a:endParaRPr>
          </a:p>
        </p:txBody>
      </p:sp>
    </p:spTree>
    <p:extLst>
      <p:ext uri="{BB962C8B-B14F-4D97-AF65-F5344CB8AC3E}">
        <p14:creationId xmlns:p14="http://schemas.microsoft.com/office/powerpoint/2010/main" val="9570895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7F77C20-FAA1-282F-62BE-503E2B73DFBD}"/>
              </a:ext>
            </a:extLst>
          </p:cNvPr>
          <p:cNvSpPr>
            <a:spLocks noGrp="1"/>
          </p:cNvSpPr>
          <p:nvPr>
            <p:ph type="title"/>
          </p:nvPr>
        </p:nvSpPr>
        <p:spPr/>
        <p:txBody>
          <a:bodyPr/>
          <a:lstStyle/>
          <a:p>
            <a:r>
              <a:rPr lang="en-US" dirty="0"/>
              <a:t>Patience</a:t>
            </a:r>
          </a:p>
        </p:txBody>
      </p:sp>
      <p:sp>
        <p:nvSpPr>
          <p:cNvPr id="5" name="Text Placeholder 4">
            <a:extLst>
              <a:ext uri="{FF2B5EF4-FFF2-40B4-BE49-F238E27FC236}">
                <a16:creationId xmlns:a16="http://schemas.microsoft.com/office/drawing/2014/main" id="{CF17C14A-C42F-FB24-4629-39107C1ABC6E}"/>
              </a:ext>
            </a:extLst>
          </p:cNvPr>
          <p:cNvSpPr>
            <a:spLocks noGrp="1"/>
          </p:cNvSpPr>
          <p:nvPr>
            <p:ph type="body" idx="1"/>
          </p:nvPr>
        </p:nvSpPr>
        <p:spPr/>
        <p:txBody>
          <a:bodyPr/>
          <a:lstStyle/>
          <a:p>
            <a:endParaRPr lang="en-US"/>
          </a:p>
        </p:txBody>
      </p:sp>
      <p:sp>
        <p:nvSpPr>
          <p:cNvPr id="2" name="Slide Number Placeholder 1">
            <a:extLst>
              <a:ext uri="{FF2B5EF4-FFF2-40B4-BE49-F238E27FC236}">
                <a16:creationId xmlns:a16="http://schemas.microsoft.com/office/drawing/2014/main" id="{82A0B753-656A-2C2C-3059-94F6D81401BA}"/>
              </a:ext>
            </a:extLst>
          </p:cNvPr>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3143281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95995-E154-4D21-A906-36BE52036A13}"/>
              </a:ext>
            </a:extLst>
          </p:cNvPr>
          <p:cNvSpPr>
            <a:spLocks noGrp="1"/>
          </p:cNvSpPr>
          <p:nvPr>
            <p:ph type="ctrTitle"/>
          </p:nvPr>
        </p:nvSpPr>
        <p:spPr>
          <a:xfrm>
            <a:off x="541867" y="2404534"/>
            <a:ext cx="8732136" cy="1646302"/>
          </a:xfrm>
        </p:spPr>
        <p:txBody>
          <a:bodyPr/>
          <a:lstStyle/>
          <a:p>
            <a:r>
              <a:rPr lang="en-US" sz="4400" i="1" dirty="0"/>
              <a:t>Who is a good person?</a:t>
            </a:r>
            <a:br>
              <a:rPr lang="en-US" sz="4400" i="1" dirty="0"/>
            </a:br>
            <a:r>
              <a:rPr lang="en-US" sz="3600" i="1" dirty="0"/>
              <a:t>Overview of Contemporary Personality Theories and Psychological Conceptualizations of Virtues</a:t>
            </a:r>
            <a:endParaRPr lang="en-US" sz="4400" i="1" dirty="0"/>
          </a:p>
        </p:txBody>
      </p:sp>
      <p:sp>
        <p:nvSpPr>
          <p:cNvPr id="3" name="Subtitle 2">
            <a:extLst>
              <a:ext uri="{FF2B5EF4-FFF2-40B4-BE49-F238E27FC236}">
                <a16:creationId xmlns:a16="http://schemas.microsoft.com/office/drawing/2014/main" id="{77952254-11E2-410C-B834-5669D30D25DD}"/>
              </a:ext>
            </a:extLst>
          </p:cNvPr>
          <p:cNvSpPr>
            <a:spLocks noGrp="1"/>
          </p:cNvSpPr>
          <p:nvPr>
            <p:ph type="subTitle" idx="1"/>
          </p:nvPr>
        </p:nvSpPr>
        <p:spPr>
          <a:xfrm>
            <a:off x="1507067" y="4050833"/>
            <a:ext cx="7766936" cy="2807167"/>
          </a:xfrm>
        </p:spPr>
        <p:txBody>
          <a:bodyPr>
            <a:normAutofit/>
          </a:bodyPr>
          <a:lstStyle/>
          <a:p>
            <a:r>
              <a:rPr lang="en-US" dirty="0"/>
              <a:t>Dr. Sarah Schnitker</a:t>
            </a:r>
          </a:p>
          <a:p>
            <a:r>
              <a:rPr lang="en-US" dirty="0"/>
              <a:t>Baylor University</a:t>
            </a:r>
          </a:p>
          <a:p>
            <a:endParaRPr lang="en-US" dirty="0"/>
          </a:p>
          <a:p>
            <a:r>
              <a:rPr lang="en-US" dirty="0"/>
              <a:t>Illuminating Theology with Psychological Science</a:t>
            </a:r>
          </a:p>
          <a:p>
            <a:r>
              <a:rPr lang="en-US" dirty="0" err="1"/>
              <a:t>Maymester</a:t>
            </a:r>
            <a:r>
              <a:rPr lang="en-US" dirty="0"/>
              <a:t> 2023</a:t>
            </a:r>
          </a:p>
          <a:p>
            <a:endParaRPr lang="en-US" dirty="0"/>
          </a:p>
        </p:txBody>
      </p:sp>
      <p:sp>
        <p:nvSpPr>
          <p:cNvPr id="4" name="Slide Number Placeholder 3">
            <a:extLst>
              <a:ext uri="{FF2B5EF4-FFF2-40B4-BE49-F238E27FC236}">
                <a16:creationId xmlns:a16="http://schemas.microsoft.com/office/drawing/2014/main" id="{B5D76283-865F-FB28-976E-CA533EB0645E}"/>
              </a:ext>
            </a:extLst>
          </p:cNvPr>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529311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F26DB710-FD6D-4665-9949-32E165F7C115}"/>
              </a:ext>
            </a:extLst>
          </p:cNvPr>
          <p:cNvSpPr>
            <a:spLocks noGrp="1"/>
          </p:cNvSpPr>
          <p:nvPr>
            <p:ph type="title"/>
          </p:nvPr>
        </p:nvSpPr>
        <p:spPr>
          <a:xfrm>
            <a:off x="2849562" y="609600"/>
            <a:ext cx="6424440" cy="1320800"/>
          </a:xfrm>
        </p:spPr>
        <p:txBody>
          <a:bodyPr>
            <a:normAutofit/>
          </a:bodyPr>
          <a:lstStyle/>
          <a:p>
            <a:r>
              <a:rPr lang="en-US" altLang="en-US"/>
              <a:t>Patience</a:t>
            </a:r>
            <a:endParaRPr lang="en-US" altLang="en-US" dirty="0"/>
          </a:p>
        </p:txBody>
      </p:sp>
      <p:pic>
        <p:nvPicPr>
          <p:cNvPr id="1026" name="Picture 2" descr="To carry a heavy burden, almost like Sisyfos on Behance">
            <a:extLst>
              <a:ext uri="{FF2B5EF4-FFF2-40B4-BE49-F238E27FC236}">
                <a16:creationId xmlns:a16="http://schemas.microsoft.com/office/drawing/2014/main" id="{98B8CC72-2886-BC4C-2AF2-CFE527F4C64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483" r="3278" b="1"/>
          <a:stretch/>
        </p:blipFill>
        <p:spPr bwMode="auto">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a:noFill/>
          <a:extLst>
            <a:ext uri="{909E8E84-426E-40DD-AFC4-6F175D3DCCD1}">
              <a14:hiddenFill xmlns:a14="http://schemas.microsoft.com/office/drawing/2010/main">
                <a:solidFill>
                  <a:srgbClr val="FFFFFF"/>
                </a:solidFill>
              </a14:hiddenFill>
            </a:ext>
          </a:extLst>
        </p:spPr>
      </p:pic>
      <p:sp>
        <p:nvSpPr>
          <p:cNvPr id="64520" name="Isosceles Triangle 64519">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515" name="Content Placeholder 2">
            <a:extLst>
              <a:ext uri="{FF2B5EF4-FFF2-40B4-BE49-F238E27FC236}">
                <a16:creationId xmlns:a16="http://schemas.microsoft.com/office/drawing/2014/main" id="{74D29BB8-586F-4F5D-8921-7208112A531A}"/>
              </a:ext>
            </a:extLst>
          </p:cNvPr>
          <p:cNvSpPr>
            <a:spLocks noGrp="1"/>
          </p:cNvSpPr>
          <p:nvPr>
            <p:ph idx="1"/>
          </p:nvPr>
        </p:nvSpPr>
        <p:spPr>
          <a:xfrm>
            <a:off x="2438401" y="2160589"/>
            <a:ext cx="7484532" cy="4511144"/>
          </a:xfrm>
        </p:spPr>
        <p:txBody>
          <a:bodyPr>
            <a:normAutofit lnSpcReduction="10000"/>
          </a:bodyPr>
          <a:lstStyle/>
          <a:p>
            <a:pPr>
              <a:buClr>
                <a:schemeClr val="accent2"/>
              </a:buClr>
              <a:defRPr/>
            </a:pPr>
            <a:r>
              <a:rPr lang="en-US" altLang="en-US" sz="2400" dirty="0"/>
              <a:t>The propensity of a person to be calm in the face of frustration, adversity, or suffering</a:t>
            </a:r>
          </a:p>
          <a:p>
            <a:pPr lvl="2">
              <a:buClr>
                <a:schemeClr val="accent2"/>
              </a:buClr>
              <a:defRPr/>
            </a:pPr>
            <a:r>
              <a:rPr lang="en-US" altLang="en-US" sz="1800" dirty="0"/>
              <a:t>Sources of frustration may be interpersonal, life hardships, or daily hassles</a:t>
            </a:r>
          </a:p>
          <a:p>
            <a:pPr>
              <a:buClr>
                <a:schemeClr val="accent2"/>
              </a:buClr>
              <a:defRPr/>
            </a:pPr>
            <a:endParaRPr lang="en-US" altLang="en-US" sz="2400" dirty="0"/>
          </a:p>
          <a:p>
            <a:pPr>
              <a:buClr>
                <a:schemeClr val="accent2"/>
              </a:buClr>
              <a:defRPr/>
            </a:pPr>
            <a:r>
              <a:rPr lang="en-US" altLang="en-US" sz="2400" dirty="0"/>
              <a:t>From the Latin root </a:t>
            </a:r>
            <a:r>
              <a:rPr lang="en-US" altLang="en-US" sz="2400" i="1" dirty="0" err="1"/>
              <a:t>pati</a:t>
            </a:r>
            <a:r>
              <a:rPr lang="en-US" altLang="en-US" sz="2400" dirty="0"/>
              <a:t>, which means ‘to suffer’</a:t>
            </a:r>
          </a:p>
          <a:p>
            <a:pPr>
              <a:buClr>
                <a:schemeClr val="accent2"/>
              </a:buClr>
              <a:defRPr/>
            </a:pPr>
            <a:endParaRPr lang="en-US" altLang="en-US" sz="2400" dirty="0"/>
          </a:p>
          <a:p>
            <a:pPr>
              <a:buClr>
                <a:schemeClr val="accent2"/>
              </a:buClr>
              <a:defRPr/>
            </a:pPr>
            <a:r>
              <a:rPr lang="en-US" altLang="en-US" sz="2400" dirty="0"/>
              <a:t>The virtue of patience requires motivation for goal pursuit that is moral—or at least self-transcendent</a:t>
            </a:r>
            <a:endParaRPr lang="en-US" altLang="en-US" sz="2000" dirty="0"/>
          </a:p>
          <a:p>
            <a:pPr marL="109537" indent="0">
              <a:buNone/>
              <a:defRPr/>
            </a:pPr>
            <a:r>
              <a:rPr lang="en-US" altLang="en-US" sz="2400" dirty="0"/>
              <a:t> </a:t>
            </a:r>
          </a:p>
        </p:txBody>
      </p:sp>
      <p:sp>
        <p:nvSpPr>
          <p:cNvPr id="40964" name="Slide Number Placeholder 3">
            <a:extLst>
              <a:ext uri="{FF2B5EF4-FFF2-40B4-BE49-F238E27FC236}">
                <a16:creationId xmlns:a16="http://schemas.microsoft.com/office/drawing/2014/main" id="{E6F11D34-A7D9-40D4-A153-21B4E01DB84F}"/>
              </a:ext>
            </a:extLst>
          </p:cNvPr>
          <p:cNvSpPr>
            <a:spLocks noGrp="1"/>
          </p:cNvSpPr>
          <p:nvPr>
            <p:ph type="sldNum" sz="quarter" idx="12"/>
          </p:nvPr>
        </p:nvSpPr>
        <p:spPr bwMode="auto">
          <a:xfrm>
            <a:off x="8590663" y="6041362"/>
            <a:ext cx="683339"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eaLnBrk="0" hangingPunct="0">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eaLnBrk="0" hangingPunct="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lnSpc>
                <a:spcPct val="90000"/>
              </a:lnSpc>
              <a:spcBef>
                <a:spcPct val="0"/>
              </a:spcBef>
              <a:spcAft>
                <a:spcPts val="600"/>
              </a:spcAft>
              <a:buClrTx/>
              <a:buFontTx/>
              <a:buNone/>
            </a:pPr>
            <a:fld id="{D961A52B-72B2-402C-BA0D-D6927B15BB86}" type="slidenum">
              <a:rPr lang="en-US" altLang="en-US" sz="1800">
                <a:latin typeface="Arial" panose="020B0604020202020204" pitchFamily="34" charset="0"/>
              </a:rPr>
              <a:pPr eaLnBrk="1" hangingPunct="1">
                <a:lnSpc>
                  <a:spcPct val="90000"/>
                </a:lnSpc>
                <a:spcBef>
                  <a:spcPct val="0"/>
                </a:spcBef>
                <a:spcAft>
                  <a:spcPts val="600"/>
                </a:spcAft>
                <a:buClrTx/>
                <a:buFontTx/>
                <a:buNone/>
              </a:pPr>
              <a:t>20</a:t>
            </a:fld>
            <a:endParaRPr lang="en-US" altLang="en-US" sz="1800">
              <a:latin typeface="Arial" panose="020B0604020202020204" pitchFamily="34" charset="0"/>
            </a:endParaRPr>
          </a:p>
        </p:txBody>
      </p:sp>
      <p:sp>
        <p:nvSpPr>
          <p:cNvPr id="6" name="Content Placeholder 2">
            <a:extLst>
              <a:ext uri="{FF2B5EF4-FFF2-40B4-BE49-F238E27FC236}">
                <a16:creationId xmlns:a16="http://schemas.microsoft.com/office/drawing/2014/main" id="{6930F693-5119-4E1E-BD91-CDB575E1ECBC}"/>
              </a:ext>
            </a:extLst>
          </p:cNvPr>
          <p:cNvSpPr txBox="1">
            <a:spLocks/>
          </p:cNvSpPr>
          <p:nvPr/>
        </p:nvSpPr>
        <p:spPr bwMode="auto">
          <a:xfrm>
            <a:off x="600437" y="6533627"/>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lgn="ctr">
              <a:buNone/>
              <a:defRPr/>
            </a:pPr>
            <a:r>
              <a:rPr lang="en-US" altLang="en-US" sz="1400" dirty="0"/>
              <a:t>(</a:t>
            </a:r>
            <a:r>
              <a:rPr lang="en-US" altLang="en-US" sz="1400" i="1" dirty="0"/>
              <a:t>Schnitker, 2012; Schnitker, King, &amp; Houltberg, 2019</a:t>
            </a:r>
            <a:r>
              <a:rPr lang="en-US" altLang="en-US" sz="1400" dirty="0"/>
              <a:t>)</a:t>
            </a:r>
          </a:p>
          <a:p>
            <a:pPr algn="ctr">
              <a:defRPr/>
            </a:pPr>
            <a:endParaRPr lang="en-US" altLang="en-US" sz="1400" dirty="0"/>
          </a:p>
        </p:txBody>
      </p:sp>
    </p:spTree>
    <p:extLst>
      <p:ext uri="{BB962C8B-B14F-4D97-AF65-F5344CB8AC3E}">
        <p14:creationId xmlns:p14="http://schemas.microsoft.com/office/powerpoint/2010/main" val="32974206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Shape 486"/>
          <p:cNvSpPr/>
          <p:nvPr/>
        </p:nvSpPr>
        <p:spPr>
          <a:xfrm>
            <a:off x="3112949" y="428625"/>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a:extLst>
            <a:ext uri="{C572A759-6A51-4108-AA02-DFA0A04FC94B}">
              <ma14:wrappingTextBoxFlag xmlns:ma14="http://schemas.microsoft.com/office/mac/drawingml/2011/main" xmlns="" val="1"/>
            </a:ext>
          </a:extLst>
        </p:spPr>
        <p:txBody>
          <a:bodyPr lIns="35719" tIns="35719" rIns="35719" bIns="35719" anchor="ctr"/>
          <a:lstStyle/>
          <a:p>
            <a:pPr marL="0" marR="0" lvl="0" indent="0" algn="ctr"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r>
              <a:rPr kumimoji="0" lang="en-US" sz="2800" b="1" i="0" u="none" strike="noStrike" kern="1200" cap="all" spc="384" normalizeH="0" baseline="0" noProof="0" dirty="0">
                <a:ln>
                  <a:noFill/>
                </a:ln>
                <a:solidFill>
                  <a:srgbClr val="000000"/>
                </a:solidFill>
                <a:effectLst/>
                <a:uLnTx/>
                <a:uFillTx/>
                <a:latin typeface="Avenir Medium"/>
                <a:sym typeface="Avenir Medium"/>
              </a:rPr>
              <a:t>Christian </a:t>
            </a:r>
            <a:r>
              <a:rPr kumimoji="0" sz="2800" b="1" i="0" u="none" strike="noStrike" kern="1200" cap="all" spc="236" normalizeH="0" baseline="0" noProof="0" dirty="0">
                <a:ln>
                  <a:noFill/>
                </a:ln>
                <a:solidFill>
                  <a:srgbClr val="000000"/>
                </a:solidFill>
                <a:effectLst/>
                <a:uLnTx/>
                <a:uFillTx/>
                <a:latin typeface="Avenir Medium"/>
                <a:sym typeface="Avenir Medium"/>
              </a:rPr>
              <a:t>IDENTITY</a:t>
            </a:r>
            <a:r>
              <a:rPr kumimoji="0" lang="en-US" sz="2800" b="1" i="0" u="none" strike="noStrike" kern="1200" cap="all" spc="236" normalizeH="0" baseline="0" noProof="0" dirty="0">
                <a:ln>
                  <a:noFill/>
                </a:ln>
                <a:solidFill>
                  <a:srgbClr val="000000"/>
                </a:solidFill>
                <a:effectLst/>
                <a:uLnTx/>
                <a:uFillTx/>
                <a:latin typeface="Avenir Medium"/>
                <a:sym typeface="Avenir Medium"/>
              </a:rPr>
              <a:t> That values suffering</a:t>
            </a:r>
            <a:endParaRPr kumimoji="0" sz="2800" b="1" i="0" u="none" strike="noStrike" kern="1200" cap="all" spc="236" normalizeH="0" baseline="0" noProof="0" dirty="0">
              <a:ln>
                <a:noFill/>
              </a:ln>
              <a:solidFill>
                <a:srgbClr val="000000"/>
              </a:solidFill>
              <a:effectLst/>
              <a:uLnTx/>
              <a:uFillTx/>
              <a:latin typeface="Avenir Medium"/>
              <a:sym typeface="Avenir Medium"/>
            </a:endParaRPr>
          </a:p>
        </p:txBody>
      </p:sp>
      <p:sp>
        <p:nvSpPr>
          <p:cNvPr id="487" name="Shape 487"/>
          <p:cNvSpPr/>
          <p:nvPr/>
        </p:nvSpPr>
        <p:spPr>
          <a:xfrm rot="10800000" flipH="1">
            <a:off x="3112949" y="4728045"/>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endParaRPr kumimoji="0" sz="1687" b="0" i="0" u="none" strike="noStrike" kern="1200" cap="all" spc="384" normalizeH="0" baseline="0" noProof="0">
              <a:ln>
                <a:noFill/>
              </a:ln>
              <a:solidFill>
                <a:srgbClr val="000000"/>
              </a:solidFill>
              <a:effectLst/>
              <a:uLnTx/>
              <a:uFillTx/>
              <a:latin typeface="Avenir Medium"/>
              <a:sym typeface="Avenir Medium"/>
            </a:endParaRPr>
          </a:p>
        </p:txBody>
      </p:sp>
      <p:sp>
        <p:nvSpPr>
          <p:cNvPr id="488" name="Shape 488"/>
          <p:cNvSpPr/>
          <p:nvPr/>
        </p:nvSpPr>
        <p:spPr>
          <a:xfrm>
            <a:off x="2981175" y="2631034"/>
            <a:ext cx="4243568" cy="1799609"/>
          </a:xfrm>
          <a:prstGeom prst="rect">
            <a:avLst/>
          </a:prstGeom>
          <a:solidFill>
            <a:schemeClr val="accent2">
              <a:lumMod val="40000"/>
              <a:lumOff val="60000"/>
            </a:schemeClr>
          </a:soli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endParaRPr kumimoji="0" sz="1687" b="0" i="0" u="none" strike="noStrike" kern="1200" cap="all" spc="384" normalizeH="0" baseline="0" noProof="0">
              <a:ln>
                <a:noFill/>
              </a:ln>
              <a:solidFill>
                <a:srgbClr val="000000"/>
              </a:solidFill>
              <a:effectLst/>
              <a:uLnTx/>
              <a:uFillTx/>
              <a:latin typeface="Avenir Medium"/>
              <a:sym typeface="Avenir Medium"/>
            </a:endParaRPr>
          </a:p>
        </p:txBody>
      </p:sp>
      <p:sp>
        <p:nvSpPr>
          <p:cNvPr id="489" name="Shape 489"/>
          <p:cNvSpPr/>
          <p:nvPr/>
        </p:nvSpPr>
        <p:spPr>
          <a:xfrm>
            <a:off x="3486322" y="3170130"/>
            <a:ext cx="3277180" cy="721416"/>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6000" spc="959"/>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4219" dirty="0">
                <a:solidFill>
                  <a:srgbClr val="000000"/>
                </a:solidFill>
                <a:latin typeface="Trebuchet MS" panose="020B0603020202020204"/>
              </a:rPr>
              <a:t>PATIENCE</a:t>
            </a:r>
            <a:endParaRPr kumimoji="0" sz="4219" b="0" i="0" u="none" strike="noStrike" kern="1200" cap="none" spc="959" normalizeH="0" baseline="0" noProof="0" dirty="0">
              <a:ln>
                <a:noFill/>
              </a:ln>
              <a:solidFill>
                <a:srgbClr val="000000"/>
              </a:solidFill>
              <a:effectLst/>
              <a:uLnTx/>
              <a:uFillTx/>
              <a:latin typeface="Trebuchet MS" panose="020B0603020202020204"/>
              <a:ea typeface="+mn-ea"/>
              <a:cs typeface="+mn-cs"/>
            </a:endParaRPr>
          </a:p>
        </p:txBody>
      </p:sp>
      <p:sp>
        <p:nvSpPr>
          <p:cNvPr id="490" name="Shape 490"/>
          <p:cNvSpPr/>
          <p:nvPr/>
        </p:nvSpPr>
        <p:spPr>
          <a:xfrm>
            <a:off x="2981173" y="4895969"/>
            <a:ext cx="4243569" cy="1364797"/>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sz="2400" spc="384"/>
            </a:pPr>
            <a:r>
              <a:rPr lang="en-US" sz="2800" b="1" spc="384" dirty="0">
                <a:solidFill>
                  <a:srgbClr val="000000"/>
                </a:solidFill>
                <a:latin typeface="Trebuchet MS" panose="020B0603020202020204"/>
              </a:rPr>
              <a:t>ADAPTIONS FOR EMOTION REGULATION</a:t>
            </a:r>
            <a:endParaRPr kumimoji="0" sz="2800" b="1" i="0" u="none" strike="noStrike" kern="1200" cap="none" spc="384" normalizeH="0" baseline="0" noProof="0" dirty="0">
              <a:ln>
                <a:noFill/>
              </a:ln>
              <a:solidFill>
                <a:srgbClr val="000000"/>
              </a:solidFill>
              <a:effectLst/>
              <a:uLnTx/>
              <a:uFillTx/>
              <a:latin typeface="Trebuchet MS" panose="020B0603020202020204"/>
              <a:ea typeface="+mn-ea"/>
              <a:cs typeface="+mn-cs"/>
            </a:endParaRPr>
          </a:p>
        </p:txBody>
      </p:sp>
      <p:sp>
        <p:nvSpPr>
          <p:cNvPr id="491" name="Shape 491"/>
          <p:cNvSpPr/>
          <p:nvPr/>
        </p:nvSpPr>
        <p:spPr>
          <a:xfrm>
            <a:off x="7136877" y="6408095"/>
            <a:ext cx="3396764" cy="39671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0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2109" b="0" i="0" u="none" strike="noStrike" kern="1200" cap="none" spc="0" normalizeH="0" baseline="0" noProof="0" dirty="0">
                <a:ln>
                  <a:noFill/>
                </a:ln>
                <a:solidFill>
                  <a:srgbClr val="000000"/>
                </a:solidFill>
                <a:effectLst/>
                <a:uLnTx/>
                <a:uFillTx/>
                <a:latin typeface="Trebuchet MS" panose="020B0603020202020204"/>
                <a:ea typeface="+mn-ea"/>
                <a:cs typeface="+mn-cs"/>
              </a:rPr>
              <a:t>(See Schnitker et al., </a:t>
            </a:r>
            <a:r>
              <a:rPr kumimoji="0" lang="en-US" sz="2109" b="0" i="0" u="none" strike="noStrike" kern="1200" cap="none" spc="0" normalizeH="0" baseline="0" noProof="0" dirty="0">
                <a:ln>
                  <a:noFill/>
                </a:ln>
                <a:solidFill>
                  <a:srgbClr val="000000"/>
                </a:solidFill>
                <a:effectLst/>
                <a:uLnTx/>
                <a:uFillTx/>
                <a:latin typeface="Trebuchet MS" panose="020B0603020202020204"/>
                <a:ea typeface="+mn-ea"/>
                <a:cs typeface="+mn-cs"/>
              </a:rPr>
              <a:t>2019</a:t>
            </a:r>
            <a:r>
              <a:rPr kumimoji="0" sz="2109" b="0" i="0" u="none" strike="noStrike" kern="1200" cap="none" spc="0" normalizeH="0" baseline="0" noProof="0" dirty="0">
                <a:ln>
                  <a:noFill/>
                </a:ln>
                <a:solidFill>
                  <a:srgbClr val="000000"/>
                </a:solidFill>
                <a:effectLst/>
                <a:uLnTx/>
                <a:uFillTx/>
                <a:latin typeface="Trebuchet MS" panose="020B0603020202020204"/>
                <a:ea typeface="+mn-ea"/>
                <a:cs typeface="+mn-cs"/>
              </a:rPr>
              <a:t>)</a:t>
            </a:r>
          </a:p>
        </p:txBody>
      </p:sp>
      <p:sp>
        <p:nvSpPr>
          <p:cNvPr id="2" name="Slide Number Placeholder 1">
            <a:extLst>
              <a:ext uri="{FF2B5EF4-FFF2-40B4-BE49-F238E27FC236}">
                <a16:creationId xmlns:a16="http://schemas.microsoft.com/office/drawing/2014/main" id="{D3CF2643-4C10-2EE3-E7DA-8D8DB1B39388}"/>
              </a:ext>
            </a:extLst>
          </p:cNvPr>
          <p:cNvSpPr>
            <a:spLocks noGrp="1"/>
          </p:cNvSpPr>
          <p:nvPr>
            <p:ph type="sldNum" sz="quarter" idx="2"/>
          </p:nvPr>
        </p:nvSpPr>
        <p:spPr/>
        <p:txBody>
          <a:bodyPr/>
          <a:lstStyle/>
          <a:p>
            <a:fld id="{86CB4B4D-7CA3-9044-876B-883B54F8677D}" type="slidenum">
              <a:rPr lang="en-US" smtClean="0"/>
              <a:t>21</a:t>
            </a:fld>
            <a:endParaRPr lang="en-US"/>
          </a:p>
        </p:txBody>
      </p:sp>
    </p:spTree>
    <p:extLst>
      <p:ext uri="{BB962C8B-B14F-4D97-AF65-F5344CB8AC3E}">
        <p14:creationId xmlns:p14="http://schemas.microsoft.com/office/powerpoint/2010/main" val="38837637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45">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useBgFill="1">
        <p:nvSpPr>
          <p:cNvPr id="48" name="Rectangle 47">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cxnSp>
        <p:nvCxnSpPr>
          <p:cNvPr id="50" name="Straight Connector 49">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54"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6"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58" name="Isosceles Triangle 57">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0"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2" name="Isosceles Triangle 61">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4" name="Freeform: Shape 63">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2A5387D8-511F-478B-9558-0FCCF735B0F1}"/>
              </a:ext>
            </a:extLst>
          </p:cNvPr>
          <p:cNvSpPr>
            <a:spLocks noGrp="1"/>
          </p:cNvSpPr>
          <p:nvPr>
            <p:ph type="title"/>
          </p:nvPr>
        </p:nvSpPr>
        <p:spPr>
          <a:xfrm>
            <a:off x="5744091" y="174551"/>
            <a:ext cx="5950621" cy="954157"/>
          </a:xfrm>
        </p:spPr>
        <p:txBody>
          <a:bodyPr vert="horz" lIns="91440" tIns="45720" rIns="91440" bIns="45720" rtlCol="0" anchor="ctr">
            <a:normAutofit/>
          </a:bodyPr>
          <a:lstStyle/>
          <a:p>
            <a:r>
              <a:rPr lang="en-US" kern="1200" dirty="0">
                <a:solidFill>
                  <a:srgbClr val="FFFFFF"/>
                </a:solidFill>
                <a:latin typeface="+mj-lt"/>
                <a:ea typeface="+mj-ea"/>
                <a:cs typeface="+mj-cs"/>
              </a:rPr>
              <a:t>To cultivate patience…</a:t>
            </a:r>
          </a:p>
        </p:txBody>
      </p:sp>
      <p:graphicFrame>
        <p:nvGraphicFramePr>
          <p:cNvPr id="66" name="Content Placeholder 42">
            <a:extLst>
              <a:ext uri="{FF2B5EF4-FFF2-40B4-BE49-F238E27FC236}">
                <a16:creationId xmlns:a16="http://schemas.microsoft.com/office/drawing/2014/main" id="{5795033F-7BCE-4F39-7B22-B416259DCAC8}"/>
              </a:ext>
            </a:extLst>
          </p:cNvPr>
          <p:cNvGraphicFramePr>
            <a:graphicFrameLocks noGrp="1"/>
          </p:cNvGraphicFramePr>
          <p:nvPr>
            <p:ph idx="1"/>
            <p:extLst>
              <p:ext uri="{D42A27DB-BD31-4B8C-83A1-F6EECF244321}">
                <p14:modId xmlns:p14="http://schemas.microsoft.com/office/powerpoint/2010/main" val="3253163394"/>
              </p:ext>
            </p:extLst>
          </p:nvPr>
        </p:nvGraphicFramePr>
        <p:xfrm>
          <a:off x="5566251" y="1128708"/>
          <a:ext cx="6519732" cy="5428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hape 486">
            <a:extLst>
              <a:ext uri="{FF2B5EF4-FFF2-40B4-BE49-F238E27FC236}">
                <a16:creationId xmlns:a16="http://schemas.microsoft.com/office/drawing/2014/main" id="{58E9C643-51F3-FCB1-596B-8B1C7F03A6D2}"/>
              </a:ext>
            </a:extLst>
          </p:cNvPr>
          <p:cNvSpPr/>
          <p:nvPr/>
        </p:nvSpPr>
        <p:spPr>
          <a:xfrm>
            <a:off x="633845" y="369813"/>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a:extLst>
            <a:ext uri="{C572A759-6A51-4108-AA02-DFA0A04FC94B}">
              <ma14:wrappingTextBoxFlag xmlns:ma14="http://schemas.microsoft.com/office/mac/drawingml/2011/main" xmlns="" val="1"/>
            </a:ext>
          </a:extLst>
        </p:spPr>
        <p:txBody>
          <a:bodyPr lIns="35719" tIns="35719" rIns="35719" bIns="35719" anchor="ctr"/>
          <a:lstStyle/>
          <a:p>
            <a:pPr marL="0" marR="0" lvl="0" indent="0" algn="ctr"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r>
              <a:rPr kumimoji="0" lang="en-US" sz="2800" b="1" i="0" u="none" strike="noStrike" kern="1200" cap="all" spc="384" normalizeH="0" baseline="0" noProof="0" dirty="0">
                <a:ln>
                  <a:noFill/>
                </a:ln>
                <a:solidFill>
                  <a:srgbClr val="000000"/>
                </a:solidFill>
                <a:effectLst/>
                <a:uLnTx/>
                <a:uFillTx/>
                <a:latin typeface="Avenir Medium"/>
                <a:sym typeface="Avenir Medium"/>
              </a:rPr>
              <a:t>Christian </a:t>
            </a:r>
            <a:r>
              <a:rPr kumimoji="0" sz="2800" b="1" i="0" u="none" strike="noStrike" kern="1200" cap="all" spc="236" normalizeH="0" baseline="0" noProof="0" dirty="0">
                <a:ln>
                  <a:noFill/>
                </a:ln>
                <a:solidFill>
                  <a:srgbClr val="000000"/>
                </a:solidFill>
                <a:effectLst/>
                <a:uLnTx/>
                <a:uFillTx/>
                <a:latin typeface="Avenir Medium"/>
                <a:sym typeface="Avenir Medium"/>
              </a:rPr>
              <a:t>IDENTITY</a:t>
            </a:r>
            <a:r>
              <a:rPr kumimoji="0" lang="en-US" sz="2800" b="1" i="0" u="none" strike="noStrike" kern="1200" cap="all" spc="236" normalizeH="0" baseline="0" noProof="0" dirty="0">
                <a:ln>
                  <a:noFill/>
                </a:ln>
                <a:solidFill>
                  <a:srgbClr val="000000"/>
                </a:solidFill>
                <a:effectLst/>
                <a:uLnTx/>
                <a:uFillTx/>
                <a:latin typeface="Avenir Medium"/>
                <a:sym typeface="Avenir Medium"/>
              </a:rPr>
              <a:t> That values suffering</a:t>
            </a:r>
            <a:endParaRPr kumimoji="0" sz="2800" b="1" i="0" u="none" strike="noStrike" kern="1200" cap="all" spc="236" normalizeH="0" baseline="0" noProof="0" dirty="0">
              <a:ln>
                <a:noFill/>
              </a:ln>
              <a:solidFill>
                <a:srgbClr val="000000"/>
              </a:solidFill>
              <a:effectLst/>
              <a:uLnTx/>
              <a:uFillTx/>
              <a:latin typeface="Avenir Medium"/>
              <a:sym typeface="Avenir Medium"/>
            </a:endParaRPr>
          </a:p>
        </p:txBody>
      </p:sp>
      <p:sp>
        <p:nvSpPr>
          <p:cNvPr id="4" name="Shape 487">
            <a:extLst>
              <a:ext uri="{FF2B5EF4-FFF2-40B4-BE49-F238E27FC236}">
                <a16:creationId xmlns:a16="http://schemas.microsoft.com/office/drawing/2014/main" id="{CC0E21A2-E545-859C-942A-20393E56B048}"/>
              </a:ext>
            </a:extLst>
          </p:cNvPr>
          <p:cNvSpPr/>
          <p:nvPr/>
        </p:nvSpPr>
        <p:spPr>
          <a:xfrm rot="10800000" flipH="1">
            <a:off x="633845" y="4669233"/>
            <a:ext cx="4023928" cy="186689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gradFill>
            <a:gsLst>
              <a:gs pos="0">
                <a:schemeClr val="accent1"/>
              </a:gs>
              <a:gs pos="100000">
                <a:schemeClr val="accent1">
                  <a:hueOff val="738460"/>
                  <a:satOff val="-18692"/>
                  <a:lumOff val="-15001"/>
                  <a:alpha val="60000"/>
                </a:schemeClr>
              </a:gs>
            </a:gsLst>
            <a:lin ang="54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endParaRPr kumimoji="0" sz="1687" b="0" i="0" u="none" strike="noStrike" kern="1200" cap="all" spc="384" normalizeH="0" baseline="0" noProof="0">
              <a:ln>
                <a:noFill/>
              </a:ln>
              <a:solidFill>
                <a:srgbClr val="000000"/>
              </a:solidFill>
              <a:effectLst/>
              <a:uLnTx/>
              <a:uFillTx/>
              <a:latin typeface="Avenir Medium"/>
              <a:sym typeface="Avenir Medium"/>
            </a:endParaRPr>
          </a:p>
        </p:txBody>
      </p:sp>
      <p:sp>
        <p:nvSpPr>
          <p:cNvPr id="5" name="Shape 488">
            <a:extLst>
              <a:ext uri="{FF2B5EF4-FFF2-40B4-BE49-F238E27FC236}">
                <a16:creationId xmlns:a16="http://schemas.microsoft.com/office/drawing/2014/main" id="{EBBE1D64-555D-730C-9603-3CAFBE36A956}"/>
              </a:ext>
            </a:extLst>
          </p:cNvPr>
          <p:cNvSpPr/>
          <p:nvPr/>
        </p:nvSpPr>
        <p:spPr>
          <a:xfrm>
            <a:off x="502071" y="2572222"/>
            <a:ext cx="4243568" cy="1799609"/>
          </a:xfrm>
          <a:prstGeom prst="rect">
            <a:avLst/>
          </a:prstGeom>
          <a:solidFill>
            <a:schemeClr val="accent2">
              <a:lumMod val="40000"/>
              <a:lumOff val="60000"/>
            </a:schemeClr>
          </a:soli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cap="all" spc="384">
                <a:latin typeface="Avenir Medium"/>
                <a:ea typeface="Avenir Medium"/>
                <a:cs typeface="Avenir Medium"/>
                <a:sym typeface="Avenir Medium"/>
              </a:defRPr>
            </a:pPr>
            <a:endParaRPr kumimoji="0" sz="1687" b="0" i="0" u="none" strike="noStrike" kern="1200" cap="all" spc="384" normalizeH="0" baseline="0" noProof="0">
              <a:ln>
                <a:noFill/>
              </a:ln>
              <a:solidFill>
                <a:srgbClr val="000000"/>
              </a:solidFill>
              <a:effectLst/>
              <a:uLnTx/>
              <a:uFillTx/>
              <a:latin typeface="Avenir Medium"/>
              <a:sym typeface="Avenir Medium"/>
            </a:endParaRPr>
          </a:p>
        </p:txBody>
      </p:sp>
      <p:sp>
        <p:nvSpPr>
          <p:cNvPr id="6" name="Shape 489">
            <a:extLst>
              <a:ext uri="{FF2B5EF4-FFF2-40B4-BE49-F238E27FC236}">
                <a16:creationId xmlns:a16="http://schemas.microsoft.com/office/drawing/2014/main" id="{E142BFA6-BB3F-59AF-980F-75E79B377C63}"/>
              </a:ext>
            </a:extLst>
          </p:cNvPr>
          <p:cNvSpPr/>
          <p:nvPr/>
        </p:nvSpPr>
        <p:spPr>
          <a:xfrm>
            <a:off x="1007218" y="3111318"/>
            <a:ext cx="3277180" cy="721416"/>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6000" spc="959"/>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4219" dirty="0">
                <a:solidFill>
                  <a:srgbClr val="000000"/>
                </a:solidFill>
                <a:latin typeface="Trebuchet MS" panose="020B0603020202020204"/>
              </a:rPr>
              <a:t>PATIENCE</a:t>
            </a:r>
            <a:endParaRPr kumimoji="0" sz="4219" b="0" i="0" u="none" strike="noStrike" kern="1200" cap="none" spc="959" normalizeH="0" baseline="0" noProof="0" dirty="0">
              <a:ln>
                <a:noFill/>
              </a:ln>
              <a:solidFill>
                <a:srgbClr val="000000"/>
              </a:solidFill>
              <a:effectLst/>
              <a:uLnTx/>
              <a:uFillTx/>
              <a:latin typeface="Trebuchet MS" panose="020B0603020202020204"/>
              <a:ea typeface="+mn-ea"/>
              <a:cs typeface="+mn-cs"/>
            </a:endParaRPr>
          </a:p>
        </p:txBody>
      </p:sp>
      <p:sp>
        <p:nvSpPr>
          <p:cNvPr id="7" name="Shape 490">
            <a:extLst>
              <a:ext uri="{FF2B5EF4-FFF2-40B4-BE49-F238E27FC236}">
                <a16:creationId xmlns:a16="http://schemas.microsoft.com/office/drawing/2014/main" id="{72F196E2-A535-22A3-85B0-6DBD7E8E5CDB}"/>
              </a:ext>
            </a:extLst>
          </p:cNvPr>
          <p:cNvSpPr/>
          <p:nvPr/>
        </p:nvSpPr>
        <p:spPr>
          <a:xfrm>
            <a:off x="502069" y="4837157"/>
            <a:ext cx="4243569" cy="1364797"/>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sz="2400" spc="384"/>
            </a:pPr>
            <a:r>
              <a:rPr lang="en-US" sz="2800" b="1" spc="384" dirty="0">
                <a:solidFill>
                  <a:srgbClr val="000000"/>
                </a:solidFill>
                <a:latin typeface="Trebuchet MS" panose="020B0603020202020204"/>
              </a:rPr>
              <a:t>ADAPTIONS FOR EMOTION REGULATION</a:t>
            </a:r>
            <a:endParaRPr kumimoji="0" sz="2800" b="1" i="0" u="none" strike="noStrike" kern="1200" cap="none" spc="384" normalizeH="0" baseline="0" noProof="0" dirty="0">
              <a:ln>
                <a:noFill/>
              </a:ln>
              <a:solidFill>
                <a:srgbClr val="000000"/>
              </a:solidFill>
              <a:effectLst/>
              <a:uLnTx/>
              <a:uFillTx/>
              <a:latin typeface="Trebuchet MS" panose="020B0603020202020204"/>
              <a:ea typeface="+mn-ea"/>
              <a:cs typeface="+mn-cs"/>
            </a:endParaRPr>
          </a:p>
        </p:txBody>
      </p:sp>
      <p:sp>
        <p:nvSpPr>
          <p:cNvPr id="8" name="Shape 491">
            <a:extLst>
              <a:ext uri="{FF2B5EF4-FFF2-40B4-BE49-F238E27FC236}">
                <a16:creationId xmlns:a16="http://schemas.microsoft.com/office/drawing/2014/main" id="{3E007D94-CDFA-E7B6-2AAC-228EAF0494B5}"/>
              </a:ext>
            </a:extLst>
          </p:cNvPr>
          <p:cNvSpPr/>
          <p:nvPr/>
        </p:nvSpPr>
        <p:spPr>
          <a:xfrm>
            <a:off x="1027607" y="6495595"/>
            <a:ext cx="3396764" cy="39671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0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2109" b="0" i="0" u="none" strike="noStrike" kern="1200" cap="none" spc="0" normalizeH="0" baseline="0" noProof="0" dirty="0">
                <a:ln>
                  <a:noFill/>
                </a:ln>
                <a:solidFill>
                  <a:srgbClr val="000000"/>
                </a:solidFill>
                <a:effectLst/>
                <a:uLnTx/>
                <a:uFillTx/>
                <a:latin typeface="Trebuchet MS" panose="020B0603020202020204"/>
                <a:ea typeface="+mn-ea"/>
                <a:cs typeface="+mn-cs"/>
              </a:rPr>
              <a:t>(See Schnitker et al., </a:t>
            </a:r>
            <a:r>
              <a:rPr kumimoji="0" lang="en-US" sz="2109" b="0" i="0" u="none" strike="noStrike" kern="1200" cap="none" spc="0" normalizeH="0" baseline="0" noProof="0" dirty="0">
                <a:ln>
                  <a:noFill/>
                </a:ln>
                <a:solidFill>
                  <a:srgbClr val="000000"/>
                </a:solidFill>
                <a:effectLst/>
                <a:uLnTx/>
                <a:uFillTx/>
                <a:latin typeface="Trebuchet MS" panose="020B0603020202020204"/>
                <a:ea typeface="+mn-ea"/>
                <a:cs typeface="+mn-cs"/>
              </a:rPr>
              <a:t>2019</a:t>
            </a:r>
            <a:r>
              <a:rPr kumimoji="0" sz="2109" b="0" i="0" u="none" strike="noStrike" kern="1200" cap="none" spc="0" normalizeH="0" baseline="0" noProof="0" dirty="0">
                <a:ln>
                  <a:noFill/>
                </a:ln>
                <a:solidFill>
                  <a:srgbClr val="000000"/>
                </a:solidFill>
                <a:effectLst/>
                <a:uLnTx/>
                <a:uFillTx/>
                <a:latin typeface="Trebuchet MS" panose="020B0603020202020204"/>
                <a:ea typeface="+mn-ea"/>
                <a:cs typeface="+mn-cs"/>
              </a:rPr>
              <a:t>)</a:t>
            </a:r>
          </a:p>
        </p:txBody>
      </p:sp>
      <p:sp>
        <p:nvSpPr>
          <p:cNvPr id="9" name="Slide Number Placeholder 8">
            <a:extLst>
              <a:ext uri="{FF2B5EF4-FFF2-40B4-BE49-F238E27FC236}">
                <a16:creationId xmlns:a16="http://schemas.microsoft.com/office/drawing/2014/main" id="{745F60BE-1AD6-410D-6B97-0E07F2549FCB}"/>
              </a:ext>
            </a:extLst>
          </p:cNvPr>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3316966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16190-2EF8-4D2B-8632-92041EAFA65E}"/>
              </a:ext>
            </a:extLst>
          </p:cNvPr>
          <p:cNvSpPr>
            <a:spLocks noGrp="1"/>
          </p:cNvSpPr>
          <p:nvPr>
            <p:ph type="title"/>
          </p:nvPr>
        </p:nvSpPr>
        <p:spPr>
          <a:xfrm>
            <a:off x="985968" y="4473227"/>
            <a:ext cx="9077179" cy="1916152"/>
          </a:xfrm>
        </p:spPr>
        <p:txBody>
          <a:bodyPr vert="horz" lIns="91440" tIns="45720" rIns="91440" bIns="45720" rtlCol="0" anchor="b">
            <a:noAutofit/>
          </a:bodyPr>
          <a:lstStyle/>
          <a:p>
            <a:r>
              <a:rPr lang="en-US" dirty="0"/>
              <a:t>But I’m still a psychological scientist….</a:t>
            </a:r>
            <a:br>
              <a:rPr lang="en-US" dirty="0"/>
            </a:br>
            <a:r>
              <a:rPr lang="en-US" dirty="0"/>
              <a:t>						I need data!</a:t>
            </a:r>
            <a:br>
              <a:rPr lang="en-US" dirty="0"/>
            </a:br>
            <a:r>
              <a:rPr lang="en-US" i="1" dirty="0">
                <a:solidFill>
                  <a:schemeClr val="accent2">
                    <a:lumMod val="50000"/>
                  </a:schemeClr>
                </a:solidFill>
              </a:rPr>
              <a:t>How can empirical evidence support or falsify this model?</a:t>
            </a:r>
          </a:p>
        </p:txBody>
      </p:sp>
      <p:pic>
        <p:nvPicPr>
          <p:cNvPr id="4" name="Picture 3">
            <a:extLst>
              <a:ext uri="{FF2B5EF4-FFF2-40B4-BE49-F238E27FC236}">
                <a16:creationId xmlns:a16="http://schemas.microsoft.com/office/drawing/2014/main" id="{CEEB57AF-2B9D-430D-B502-5CA562E65EC8}"/>
              </a:ext>
            </a:extLst>
          </p:cNvPr>
          <p:cNvPicPr>
            <a:picLocks noChangeAspect="1"/>
          </p:cNvPicPr>
          <p:nvPr/>
        </p:nvPicPr>
        <p:blipFill rotWithShape="1">
          <a:blip r:embed="rId3"/>
          <a:srcRect r="2" b="16326"/>
          <a:stretch/>
        </p:blipFill>
        <p:spPr>
          <a:xfrm>
            <a:off x="677334" y="468621"/>
            <a:ext cx="8274669" cy="3635025"/>
          </a:xfrm>
          <a:custGeom>
            <a:avLst/>
            <a:gdLst/>
            <a:ahLst/>
            <a:cxnLst/>
            <a:rect l="l" t="t" r="r" b="b"/>
            <a:pathLst>
              <a:path w="8274669" h="3635025">
                <a:moveTo>
                  <a:pt x="540554" y="0"/>
                </a:moveTo>
                <a:lnTo>
                  <a:pt x="8274669" y="0"/>
                </a:lnTo>
                <a:lnTo>
                  <a:pt x="8274669" y="3635025"/>
                </a:lnTo>
                <a:lnTo>
                  <a:pt x="0" y="3635025"/>
                </a:lnTo>
                <a:close/>
              </a:path>
            </a:pathLst>
          </a:custGeom>
        </p:spPr>
      </p:pic>
      <p:sp>
        <p:nvSpPr>
          <p:cNvPr id="3" name="Slide Number Placeholder 2">
            <a:extLst>
              <a:ext uri="{FF2B5EF4-FFF2-40B4-BE49-F238E27FC236}">
                <a16:creationId xmlns:a16="http://schemas.microsoft.com/office/drawing/2014/main" id="{6F9F711B-F69E-A976-411A-CCF77F05FFA7}"/>
              </a:ext>
            </a:extLst>
          </p:cNvPr>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311669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7FC4D-2D2D-3249-4A0D-2F0A111895FC}"/>
              </a:ext>
            </a:extLst>
          </p:cNvPr>
          <p:cNvSpPr>
            <a:spLocks noGrp="1"/>
          </p:cNvSpPr>
          <p:nvPr>
            <p:ph type="title"/>
          </p:nvPr>
        </p:nvSpPr>
        <p:spPr/>
        <p:txBody>
          <a:bodyPr/>
          <a:lstStyle/>
          <a:p>
            <a:r>
              <a:rPr lang="en-US" dirty="0"/>
              <a:t>What do the data say?</a:t>
            </a:r>
          </a:p>
        </p:txBody>
      </p:sp>
      <p:sp>
        <p:nvSpPr>
          <p:cNvPr id="3" name="Content Placeholder 2">
            <a:extLst>
              <a:ext uri="{FF2B5EF4-FFF2-40B4-BE49-F238E27FC236}">
                <a16:creationId xmlns:a16="http://schemas.microsoft.com/office/drawing/2014/main" id="{1E537D50-CDD3-0944-B62D-36CD2DF259D0}"/>
              </a:ext>
            </a:extLst>
          </p:cNvPr>
          <p:cNvSpPr>
            <a:spLocks noGrp="1"/>
          </p:cNvSpPr>
          <p:nvPr>
            <p:ph idx="1"/>
          </p:nvPr>
        </p:nvSpPr>
        <p:spPr>
          <a:xfrm>
            <a:off x="677334" y="1364975"/>
            <a:ext cx="8596668" cy="4676388"/>
          </a:xfrm>
        </p:spPr>
        <p:txBody>
          <a:bodyPr>
            <a:normAutofit/>
          </a:bodyPr>
          <a:lstStyle/>
          <a:p>
            <a:endParaRPr lang="en-US" sz="2400" dirty="0"/>
          </a:p>
          <a:p>
            <a:r>
              <a:rPr lang="en-US" sz="3200" dirty="0"/>
              <a:t>Is a transcendent, beyond-the-self purpose more effective in cultivating patience? </a:t>
            </a:r>
          </a:p>
          <a:p>
            <a:pPr lvl="1"/>
            <a:r>
              <a:rPr lang="en-US" sz="2200" dirty="0"/>
              <a:t>Experimental</a:t>
            </a:r>
          </a:p>
          <a:p>
            <a:pPr lvl="1"/>
            <a:r>
              <a:rPr lang="en-US" sz="2200" dirty="0"/>
              <a:t>Quasi-experimental longitudinal</a:t>
            </a:r>
          </a:p>
        </p:txBody>
      </p:sp>
      <p:sp>
        <p:nvSpPr>
          <p:cNvPr id="4" name="Slide Number Placeholder 3">
            <a:extLst>
              <a:ext uri="{FF2B5EF4-FFF2-40B4-BE49-F238E27FC236}">
                <a16:creationId xmlns:a16="http://schemas.microsoft.com/office/drawing/2014/main" id="{197E3F36-2E6B-1AA4-4903-4414F88B58F0}"/>
              </a:ext>
            </a:extLst>
          </p:cNvPr>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30416878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D8342-3ECB-B9BF-E83F-53F44750F83E}"/>
              </a:ext>
            </a:extLst>
          </p:cNvPr>
          <p:cNvSpPr>
            <a:spLocks noGrp="1"/>
          </p:cNvSpPr>
          <p:nvPr>
            <p:ph type="title"/>
          </p:nvPr>
        </p:nvSpPr>
        <p:spPr/>
        <p:txBody>
          <a:bodyPr/>
          <a:lstStyle/>
          <a:p>
            <a:r>
              <a:rPr lang="en-US" dirty="0"/>
              <a:t>Experimental Designs</a:t>
            </a:r>
          </a:p>
        </p:txBody>
      </p:sp>
      <p:sp>
        <p:nvSpPr>
          <p:cNvPr id="4" name="Text Placeholder 3">
            <a:extLst>
              <a:ext uri="{FF2B5EF4-FFF2-40B4-BE49-F238E27FC236}">
                <a16:creationId xmlns:a16="http://schemas.microsoft.com/office/drawing/2014/main" id="{EF345EE7-8BF2-F4FE-DC1F-C91621E1C91B}"/>
              </a:ext>
            </a:extLst>
          </p:cNvPr>
          <p:cNvSpPr>
            <a:spLocks noGrp="1"/>
          </p:cNvSpPr>
          <p:nvPr>
            <p:ph type="body" idx="1"/>
          </p:nvPr>
        </p:nvSpPr>
        <p:spPr/>
        <p:txBody>
          <a:bodyPr/>
          <a:lstStyle/>
          <a:p>
            <a:r>
              <a:rPr lang="en-US" dirty="0"/>
              <a:t>Study 1</a:t>
            </a:r>
          </a:p>
          <a:p>
            <a:r>
              <a:rPr lang="en-US" dirty="0"/>
              <a:t>Random Assignment</a:t>
            </a:r>
          </a:p>
        </p:txBody>
      </p:sp>
      <p:sp>
        <p:nvSpPr>
          <p:cNvPr id="3" name="Slide Number Placeholder 2">
            <a:extLst>
              <a:ext uri="{FF2B5EF4-FFF2-40B4-BE49-F238E27FC236}">
                <a16:creationId xmlns:a16="http://schemas.microsoft.com/office/drawing/2014/main" id="{B555EE4F-111B-B990-40F9-10196097F0F5}"/>
              </a:ext>
            </a:extLst>
          </p:cNvPr>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1332805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C3860A95-73D2-45FD-99BA-338821BD8473}"/>
              </a:ext>
            </a:extLst>
          </p:cNvPr>
          <p:cNvSpPr>
            <a:spLocks noGrp="1"/>
          </p:cNvSpPr>
          <p:nvPr>
            <p:ph type="title"/>
          </p:nvPr>
        </p:nvSpPr>
        <p:spPr>
          <a:xfrm>
            <a:off x="673754" y="643466"/>
            <a:ext cx="4203045" cy="2370973"/>
          </a:xfrm>
        </p:spPr>
        <p:txBody>
          <a:bodyPr anchor="ctr">
            <a:normAutofit/>
          </a:bodyPr>
          <a:lstStyle/>
          <a:p>
            <a:pPr>
              <a:lnSpc>
                <a:spcPct val="90000"/>
              </a:lnSpc>
            </a:pPr>
            <a:r>
              <a:rPr lang="en-US" sz="3100" dirty="0">
                <a:solidFill>
                  <a:schemeClr val="bg1"/>
                </a:solidFill>
              </a:rPr>
              <a:t>STUDY 1</a:t>
            </a:r>
            <a:br>
              <a:rPr lang="en-US" sz="3100" dirty="0">
                <a:solidFill>
                  <a:schemeClr val="bg1"/>
                </a:solidFill>
              </a:rPr>
            </a:br>
            <a:r>
              <a:rPr lang="en-US" sz="3100" dirty="0">
                <a:solidFill>
                  <a:schemeClr val="bg1"/>
                </a:solidFill>
              </a:rPr>
              <a:t>Building Virtue Through Technology:</a:t>
            </a:r>
            <a:br>
              <a:rPr lang="en-US" sz="3100" dirty="0">
                <a:solidFill>
                  <a:schemeClr val="bg1"/>
                </a:solidFill>
              </a:rPr>
            </a:br>
            <a:r>
              <a:rPr lang="en-US" sz="3100" dirty="0" err="1">
                <a:solidFill>
                  <a:schemeClr val="bg1"/>
                </a:solidFill>
              </a:rPr>
              <a:t>CharacterMe</a:t>
            </a:r>
            <a:r>
              <a:rPr lang="en-US" sz="3100" dirty="0">
                <a:solidFill>
                  <a:schemeClr val="bg1"/>
                </a:solidFill>
              </a:rPr>
              <a:t> App </a:t>
            </a:r>
          </a:p>
        </p:txBody>
      </p:sp>
      <p:sp>
        <p:nvSpPr>
          <p:cNvPr id="3" name="Content Placeholder 2">
            <a:extLst>
              <a:ext uri="{FF2B5EF4-FFF2-40B4-BE49-F238E27FC236}">
                <a16:creationId xmlns:a16="http://schemas.microsoft.com/office/drawing/2014/main" id="{27910D08-3319-4EE2-9B05-CB88C8A7F4DC}"/>
              </a:ext>
            </a:extLst>
          </p:cNvPr>
          <p:cNvSpPr>
            <a:spLocks noGrp="1"/>
          </p:cNvSpPr>
          <p:nvPr>
            <p:ph idx="1"/>
          </p:nvPr>
        </p:nvSpPr>
        <p:spPr>
          <a:xfrm>
            <a:off x="673754" y="3429000"/>
            <a:ext cx="3973943" cy="2171700"/>
          </a:xfrm>
        </p:spPr>
        <p:txBody>
          <a:bodyPr>
            <a:normAutofit/>
          </a:bodyPr>
          <a:lstStyle/>
          <a:p>
            <a:r>
              <a:rPr lang="en-US" sz="2400" dirty="0">
                <a:solidFill>
                  <a:schemeClr val="bg1"/>
                </a:solidFill>
              </a:rPr>
              <a:t>How might framing activities as moral, spiritual, or instrumental affect their efficacy? </a:t>
            </a:r>
          </a:p>
        </p:txBody>
      </p:sp>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0" name="Shape 60">
            <a:extLst>
              <a:ext uri="{FF2B5EF4-FFF2-40B4-BE49-F238E27FC236}">
                <a16:creationId xmlns:a16="http://schemas.microsoft.com/office/drawing/2014/main" id="{BE059785-A646-46E8-B1FE-6C9B59AC0355}"/>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319" y="368353"/>
            <a:ext cx="4153929" cy="612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C0175154-3E9F-45F4-8996-6DED0DC468FB}"/>
              </a:ext>
            </a:extLst>
          </p:cNvPr>
          <p:cNvSpPr txBox="1">
            <a:spLocks/>
          </p:cNvSpPr>
          <p:nvPr/>
        </p:nvSpPr>
        <p:spPr bwMode="auto">
          <a:xfrm>
            <a:off x="-176746" y="6015260"/>
            <a:ext cx="4881793" cy="81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marR="0" lvl="0" indent="0" algn="ctr" defTabSz="457200" rtl="0" eaLnBrk="0" fontAlgn="base" latinLnBrk="0" hangingPunct="0">
              <a:lnSpc>
                <a:spcPct val="100000"/>
              </a:lnSpc>
              <a:spcBef>
                <a:spcPts val="300"/>
              </a:spcBef>
              <a:spcAft>
                <a:spcPct val="0"/>
              </a:spcAft>
              <a:buClr>
                <a:srgbClr val="A04DA3"/>
              </a:buClr>
              <a:buSzTx/>
              <a:buFont typeface="Georgia" pitchFamily="18" charset="0"/>
              <a:buNone/>
              <a:tabLst/>
              <a:defRPr/>
            </a:pPr>
            <a:r>
              <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(Schnitker, Shubert, Ratchford, Lumpkin, &amp; Houltberg, 2021</a:t>
            </a:r>
            <a:r>
              <a:rPr kumimoji="0" lang="en-US" altLang="en-US" sz="1600" b="0" i="1" u="none" strike="noStrike" kern="1200" cap="none" spc="0" normalizeH="0" baseline="0" noProof="0" dirty="0">
                <a:ln>
                  <a:noFill/>
                </a:ln>
                <a:solidFill>
                  <a:prstClr val="white"/>
                </a:solidFill>
                <a:effectLst/>
                <a:uLnTx/>
                <a:uFillTx/>
                <a:latin typeface="Trebuchet MS" panose="020B0603020202020204"/>
                <a:ea typeface="+mn-ea"/>
                <a:cs typeface="+mn-cs"/>
              </a:rPr>
              <a:t>, Frontiers in Psychology</a:t>
            </a:r>
            <a:r>
              <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a:t>
            </a:r>
          </a:p>
          <a:p>
            <a:pPr marL="365125" marR="0" lvl="0" indent="-255588" algn="ctr" defTabSz="457200" rtl="0" eaLnBrk="0" fontAlgn="base" latinLnBrk="0" hangingPunct="0">
              <a:lnSpc>
                <a:spcPct val="100000"/>
              </a:lnSpc>
              <a:spcBef>
                <a:spcPts val="300"/>
              </a:spcBef>
              <a:spcAft>
                <a:spcPct val="0"/>
              </a:spcAft>
              <a:buClr>
                <a:srgbClr val="A04DA3"/>
              </a:buClr>
              <a:buSzTx/>
              <a:buFont typeface="Georgia" pitchFamily="18" charset="0"/>
              <a:buChar char="•"/>
              <a:tabLst/>
              <a:defRPr/>
            </a:pPr>
            <a:endPar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4" name="Slide Number Placeholder 3">
            <a:extLst>
              <a:ext uri="{FF2B5EF4-FFF2-40B4-BE49-F238E27FC236}">
                <a16:creationId xmlns:a16="http://schemas.microsoft.com/office/drawing/2014/main" id="{EE5ACEA8-B51D-C1AB-4C47-ADD7EC69EBF1}"/>
              </a:ext>
            </a:extLst>
          </p:cNvPr>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417022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7">
            <a:extLst>
              <a:ext uri="{FF2B5EF4-FFF2-40B4-BE49-F238E27FC236}">
                <a16:creationId xmlns:a16="http://schemas.microsoft.com/office/drawing/2014/main" id="{8D051C6D-2E61-75CC-7407-98F636284517}"/>
              </a:ext>
            </a:extLst>
          </p:cNvPr>
          <p:cNvSpPr>
            <a:spLocks noGrp="1"/>
          </p:cNvSpPr>
          <p:nvPr>
            <p:ph type="title"/>
          </p:nvPr>
        </p:nvSpPr>
        <p:spPr/>
        <p:txBody>
          <a:bodyPr/>
          <a:lstStyle/>
          <a:p>
            <a:r>
              <a:rPr lang="en-US" altLang="en-US" dirty="0"/>
              <a:t>Study Design</a:t>
            </a:r>
          </a:p>
        </p:txBody>
      </p:sp>
      <p:sp>
        <p:nvSpPr>
          <p:cNvPr id="61444" name="Slide Number Placeholder 6">
            <a:extLst>
              <a:ext uri="{FF2B5EF4-FFF2-40B4-BE49-F238E27FC236}">
                <a16:creationId xmlns:a16="http://schemas.microsoft.com/office/drawing/2014/main" id="{88B7E7CE-8325-5D96-E1F3-59B576CB364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eaLnBrk="0" hangingPunct="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spcBef>
                <a:spcPct val="0"/>
              </a:spcBef>
              <a:buClrTx/>
              <a:buFontTx/>
              <a:buNone/>
            </a:pPr>
            <a:fld id="{4D6BB60B-2348-45EC-A91E-31A7740B195A}" type="slidenum">
              <a:rPr lang="en-US" altLang="en-US" sz="1800">
                <a:solidFill>
                  <a:srgbClr val="FFFFFF"/>
                </a:solidFill>
                <a:latin typeface="Arial" panose="020B0604020202020204" pitchFamily="34" charset="0"/>
              </a:rPr>
              <a:pPr eaLnBrk="1" hangingPunct="1">
                <a:spcBef>
                  <a:spcPct val="0"/>
                </a:spcBef>
                <a:buClrTx/>
                <a:buFontTx/>
                <a:buNone/>
              </a:pPr>
              <a:t>27</a:t>
            </a:fld>
            <a:endParaRPr lang="en-US" altLang="en-US" sz="1800">
              <a:solidFill>
                <a:srgbClr val="FFFFFF"/>
              </a:solidFill>
              <a:latin typeface="Arial" panose="020B0604020202020204" pitchFamily="34" charset="0"/>
            </a:endParaRPr>
          </a:p>
        </p:txBody>
      </p:sp>
      <p:graphicFrame>
        <p:nvGraphicFramePr>
          <p:cNvPr id="61445" name="Object 9">
            <a:extLst>
              <a:ext uri="{FF2B5EF4-FFF2-40B4-BE49-F238E27FC236}">
                <a16:creationId xmlns:a16="http://schemas.microsoft.com/office/drawing/2014/main" id="{1C1C36C8-030E-893B-77D6-4DF195610881}"/>
              </a:ext>
            </a:extLst>
          </p:cNvPr>
          <p:cNvGraphicFramePr>
            <a:graphicFrameLocks noChangeAspect="1"/>
          </p:cNvGraphicFramePr>
          <p:nvPr/>
        </p:nvGraphicFramePr>
        <p:xfrm>
          <a:off x="-1192134" y="2251042"/>
          <a:ext cx="10600029" cy="4155445"/>
        </p:xfrm>
        <a:graphic>
          <a:graphicData uri="http://schemas.openxmlformats.org/presentationml/2006/ole">
            <mc:AlternateContent xmlns:mc="http://schemas.openxmlformats.org/markup-compatibility/2006">
              <mc:Choice xmlns:v="urn:schemas-microsoft-com:vml" Requires="v">
                <p:oleObj name="Document" r:id="rId2" imgW="10399140" imgH="4098883" progId="Word.Document.12">
                  <p:embed/>
                </p:oleObj>
              </mc:Choice>
              <mc:Fallback>
                <p:oleObj name="Document" r:id="rId2" imgW="10399140" imgH="4098883" progId="Word.Document.12">
                  <p:embed/>
                  <p:pic>
                    <p:nvPicPr>
                      <p:cNvPr id="61445" name="Object 9">
                        <a:extLst>
                          <a:ext uri="{FF2B5EF4-FFF2-40B4-BE49-F238E27FC236}">
                            <a16:creationId xmlns:a16="http://schemas.microsoft.com/office/drawing/2014/main" id="{1C1C36C8-030E-893B-77D6-4DF1956108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134" y="2251042"/>
                        <a:ext cx="10600029" cy="415544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57102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CA40A-7A8F-4931-AE87-298D083D502D}"/>
              </a:ext>
            </a:extLst>
          </p:cNvPr>
          <p:cNvSpPr>
            <a:spLocks noGrp="1"/>
          </p:cNvSpPr>
          <p:nvPr>
            <p:ph type="title"/>
          </p:nvPr>
        </p:nvSpPr>
        <p:spPr>
          <a:xfrm>
            <a:off x="2849562" y="609600"/>
            <a:ext cx="6424440" cy="1320800"/>
          </a:xfrm>
        </p:spPr>
        <p:txBody>
          <a:bodyPr>
            <a:normAutofit/>
          </a:bodyPr>
          <a:lstStyle/>
          <a:p>
            <a:r>
              <a:rPr lang="en-US" dirty="0"/>
              <a:t>Participants</a:t>
            </a:r>
          </a:p>
        </p:txBody>
      </p:sp>
      <p:pic>
        <p:nvPicPr>
          <p:cNvPr id="4" name="Picture 3">
            <a:extLst>
              <a:ext uri="{FF2B5EF4-FFF2-40B4-BE49-F238E27FC236}">
                <a16:creationId xmlns:a16="http://schemas.microsoft.com/office/drawing/2014/main" id="{3A747768-24E4-44A9-92FF-4DF438CD13CE}"/>
              </a:ext>
            </a:extLst>
          </p:cNvPr>
          <p:cNvPicPr>
            <a:picLocks noChangeAspect="1"/>
          </p:cNvPicPr>
          <p:nvPr/>
        </p:nvPicPr>
        <p:blipFill rotWithShape="1">
          <a:blip r:embed="rId3"/>
          <a:srcRect l="23296" r="48300" b="4869"/>
          <a:stretch/>
        </p:blipFill>
        <p:spPr>
          <a:xfrm>
            <a:off x="20" y="10"/>
            <a:ext cx="2734036" cy="6867719"/>
          </a:xfrm>
          <a:custGeom>
            <a:avLst/>
            <a:gdLst>
              <a:gd name="connsiteX0" fmla="*/ 0 w 2734056"/>
              <a:gd name="connsiteY0" fmla="*/ 0 h 6858000"/>
              <a:gd name="connsiteX1" fmla="*/ 1674254 w 2734056"/>
              <a:gd name="connsiteY1" fmla="*/ 0 h 6858000"/>
              <a:gd name="connsiteX2" fmla="*/ 2734056 w 2734056"/>
              <a:gd name="connsiteY2" fmla="*/ 6850199 h 6858000"/>
              <a:gd name="connsiteX3" fmla="*/ 2734056 w 2734056"/>
              <a:gd name="connsiteY3" fmla="*/ 6858000 h 6858000"/>
              <a:gd name="connsiteX4" fmla="*/ 461457 w 2734056"/>
              <a:gd name="connsiteY4" fmla="*/ 6858000 h 6858000"/>
              <a:gd name="connsiteX5" fmla="*/ 0 w 2734056"/>
              <a:gd name="connsiteY5" fmla="*/ 41341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3" name="Content Placeholder 2">
            <a:extLst>
              <a:ext uri="{FF2B5EF4-FFF2-40B4-BE49-F238E27FC236}">
                <a16:creationId xmlns:a16="http://schemas.microsoft.com/office/drawing/2014/main" id="{311CFA9C-2367-4C1B-BACD-A3826DE5FC98}"/>
              </a:ext>
            </a:extLst>
          </p:cNvPr>
          <p:cNvSpPr>
            <a:spLocks noGrp="1"/>
          </p:cNvSpPr>
          <p:nvPr>
            <p:ph idx="1"/>
          </p:nvPr>
        </p:nvSpPr>
        <p:spPr>
          <a:xfrm>
            <a:off x="2849561" y="1494263"/>
            <a:ext cx="6762789" cy="5006898"/>
          </a:xfrm>
        </p:spPr>
        <p:txBody>
          <a:bodyPr>
            <a:normAutofit/>
          </a:bodyPr>
          <a:lstStyle/>
          <a:p>
            <a:pPr marL="0" indent="0">
              <a:spcBef>
                <a:spcPts val="2400"/>
              </a:spcBef>
              <a:buNone/>
            </a:pPr>
            <a:r>
              <a:rPr lang="en-US" sz="2800" dirty="0"/>
              <a:t>618 high schooler students used the app for two weeks</a:t>
            </a:r>
          </a:p>
          <a:p>
            <a:pPr lvl="1">
              <a:spcBef>
                <a:spcPts val="2400"/>
              </a:spcBef>
            </a:pPr>
            <a:r>
              <a:rPr lang="en-US" sz="2600" dirty="0"/>
              <a:t>mean age = 16.07, SD = 0.99</a:t>
            </a:r>
          </a:p>
          <a:p>
            <a:pPr lvl="1">
              <a:spcBef>
                <a:spcPts val="2400"/>
              </a:spcBef>
            </a:pPr>
            <a:r>
              <a:rPr lang="en-US" sz="2600" dirty="0"/>
              <a:t>56.8% female</a:t>
            </a:r>
          </a:p>
          <a:p>
            <a:pPr lvl="1">
              <a:spcBef>
                <a:spcPts val="0"/>
              </a:spcBef>
            </a:pPr>
            <a:endParaRPr lang="en-US" sz="2600" dirty="0"/>
          </a:p>
          <a:p>
            <a:pPr lvl="1">
              <a:spcBef>
                <a:spcPts val="0"/>
              </a:spcBef>
            </a:pPr>
            <a:r>
              <a:rPr lang="en-US" sz="2600" dirty="0"/>
              <a:t>Ethnicity</a:t>
            </a:r>
          </a:p>
          <a:p>
            <a:pPr lvl="2">
              <a:spcBef>
                <a:spcPts val="0"/>
              </a:spcBef>
            </a:pPr>
            <a:r>
              <a:rPr lang="en-US" sz="2400" dirty="0"/>
              <a:t>41.3% Asian/Asian Am.</a:t>
            </a:r>
          </a:p>
          <a:p>
            <a:pPr lvl="2">
              <a:spcBef>
                <a:spcPts val="0"/>
              </a:spcBef>
            </a:pPr>
            <a:r>
              <a:rPr lang="en-US" sz="2400" dirty="0"/>
              <a:t>29.5% Latino/a</a:t>
            </a:r>
          </a:p>
          <a:p>
            <a:pPr lvl="2">
              <a:spcBef>
                <a:spcPts val="0"/>
              </a:spcBef>
            </a:pPr>
            <a:r>
              <a:rPr lang="en-US" sz="2400" dirty="0"/>
              <a:t>12.9% White</a:t>
            </a:r>
          </a:p>
          <a:p>
            <a:pPr lvl="2">
              <a:spcBef>
                <a:spcPts val="0"/>
              </a:spcBef>
            </a:pPr>
            <a:r>
              <a:rPr lang="en-US" sz="2400" dirty="0"/>
              <a:t>4.8% Black</a:t>
            </a:r>
          </a:p>
          <a:p>
            <a:pPr>
              <a:spcBef>
                <a:spcPts val="2400"/>
              </a:spcBef>
            </a:pPr>
            <a:endParaRPr lang="en-US" dirty="0"/>
          </a:p>
          <a:p>
            <a:pPr>
              <a:spcBef>
                <a:spcPts val="2400"/>
              </a:spcBef>
            </a:pPr>
            <a:endParaRPr lang="en-US" dirty="0"/>
          </a:p>
        </p:txBody>
      </p:sp>
      <p:sp>
        <p:nvSpPr>
          <p:cNvPr id="5" name="Slide Number Placeholder 4">
            <a:extLst>
              <a:ext uri="{FF2B5EF4-FFF2-40B4-BE49-F238E27FC236}">
                <a16:creationId xmlns:a16="http://schemas.microsoft.com/office/drawing/2014/main" id="{EDDD7238-8544-C367-830A-C5F26A301B92}"/>
              </a:ext>
            </a:extLst>
          </p:cNvPr>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1562286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C7106-2F86-7FF8-45C8-5BF92C054DD3}"/>
              </a:ext>
            </a:extLst>
          </p:cNvPr>
          <p:cNvSpPr>
            <a:spLocks noGrp="1"/>
          </p:cNvSpPr>
          <p:nvPr>
            <p:ph type="title"/>
          </p:nvPr>
        </p:nvSpPr>
        <p:spPr/>
        <p:txBody>
          <a:bodyPr/>
          <a:lstStyle/>
          <a:p>
            <a:r>
              <a:rPr lang="en-US" dirty="0"/>
              <a:t>Results</a:t>
            </a:r>
          </a:p>
        </p:txBody>
      </p:sp>
      <p:sp>
        <p:nvSpPr>
          <p:cNvPr id="3" name="Content Placeholder 2">
            <a:extLst>
              <a:ext uri="{FF2B5EF4-FFF2-40B4-BE49-F238E27FC236}">
                <a16:creationId xmlns:a16="http://schemas.microsoft.com/office/drawing/2014/main" id="{6E01A39F-2023-DF5B-587B-437DE820FE0F}"/>
              </a:ext>
            </a:extLst>
          </p:cNvPr>
          <p:cNvSpPr>
            <a:spLocks noGrp="1"/>
          </p:cNvSpPr>
          <p:nvPr>
            <p:ph idx="1"/>
          </p:nvPr>
        </p:nvSpPr>
        <p:spPr>
          <a:xfrm>
            <a:off x="677334" y="1322613"/>
            <a:ext cx="8596668" cy="5355773"/>
          </a:xfrm>
        </p:spPr>
        <p:txBody>
          <a:bodyPr>
            <a:normAutofit/>
          </a:bodyPr>
          <a:lstStyle/>
          <a:p>
            <a:r>
              <a:rPr lang="en-US" i="1" dirty="0"/>
              <a:t>Latent Growth Curve Models estimated to examine within-person change from pre-app to 6-months later over four measurement occasions</a:t>
            </a:r>
            <a:endParaRPr lang="en-US" sz="2400" i="1" dirty="0"/>
          </a:p>
          <a:p>
            <a:r>
              <a:rPr lang="en-US" sz="2000" dirty="0"/>
              <a:t>As a group, people did not change, but there was variability in their individual trajectories</a:t>
            </a:r>
          </a:p>
          <a:p>
            <a:r>
              <a:rPr lang="en-US" sz="2000" dirty="0"/>
              <a:t>More days in the app = increases in life hardships patience</a:t>
            </a:r>
          </a:p>
          <a:p>
            <a:r>
              <a:rPr lang="en-US" sz="2400" dirty="0"/>
              <a:t>Framings</a:t>
            </a:r>
          </a:p>
          <a:p>
            <a:pPr lvl="1"/>
            <a:r>
              <a:rPr lang="en-US" sz="2400" dirty="0"/>
              <a:t>Moral avoidance framing = increases in life hardships and interpersonal patience</a:t>
            </a:r>
          </a:p>
          <a:p>
            <a:pPr lvl="1"/>
            <a:r>
              <a:rPr lang="en-US" sz="2400" dirty="0"/>
              <a:t>Spiritual approach framing = increases in interpersonal patience</a:t>
            </a:r>
          </a:p>
          <a:p>
            <a:pPr lvl="1"/>
            <a:r>
              <a:rPr lang="en-US" sz="2400" dirty="0"/>
              <a:t>No significant effects for self-control or emotion regulation skills</a:t>
            </a:r>
          </a:p>
          <a:p>
            <a:endParaRPr lang="en-US" sz="2000" dirty="0"/>
          </a:p>
        </p:txBody>
      </p:sp>
      <p:sp>
        <p:nvSpPr>
          <p:cNvPr id="4" name="Slide Number Placeholder 3">
            <a:extLst>
              <a:ext uri="{FF2B5EF4-FFF2-40B4-BE49-F238E27FC236}">
                <a16:creationId xmlns:a16="http://schemas.microsoft.com/office/drawing/2014/main" id="{0FE6EC98-875B-FDD9-4D42-5CDDB4584FF2}"/>
              </a:ext>
            </a:extLst>
          </p:cNvPr>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30626571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901EF-DD8A-4E73-8AEC-099333F976B4}"/>
              </a:ext>
            </a:extLst>
          </p:cNvPr>
          <p:cNvSpPr>
            <a:spLocks noGrp="1"/>
          </p:cNvSpPr>
          <p:nvPr>
            <p:ph type="title"/>
          </p:nvPr>
        </p:nvSpPr>
        <p:spPr/>
        <p:txBody>
          <a:bodyPr/>
          <a:lstStyle/>
          <a:p>
            <a:r>
              <a:rPr lang="en-US" dirty="0"/>
              <a:t>Many Thanks</a:t>
            </a:r>
          </a:p>
        </p:txBody>
      </p:sp>
      <p:sp>
        <p:nvSpPr>
          <p:cNvPr id="3" name="Content Placeholder 2">
            <a:extLst>
              <a:ext uri="{FF2B5EF4-FFF2-40B4-BE49-F238E27FC236}">
                <a16:creationId xmlns:a16="http://schemas.microsoft.com/office/drawing/2014/main" id="{CEA62A36-0A1D-46F0-B910-D936C7338DFA}"/>
              </a:ext>
            </a:extLst>
          </p:cNvPr>
          <p:cNvSpPr>
            <a:spLocks noGrp="1"/>
          </p:cNvSpPr>
          <p:nvPr>
            <p:ph idx="1"/>
          </p:nvPr>
        </p:nvSpPr>
        <p:spPr>
          <a:xfrm>
            <a:off x="677334" y="1625601"/>
            <a:ext cx="8596668" cy="4415762"/>
          </a:xfrm>
        </p:spPr>
        <p:txBody>
          <a:bodyPr>
            <a:normAutofit/>
          </a:bodyPr>
          <a:lstStyle/>
          <a:p>
            <a:r>
              <a:rPr lang="en-US" sz="2000" dirty="0"/>
              <a:t>Collaborators and grad students cited throughout the presentation</a:t>
            </a:r>
          </a:p>
          <a:p>
            <a:r>
              <a:rPr lang="en-US" sz="2000" dirty="0"/>
              <a:t>Funders and Institutional Partners</a:t>
            </a:r>
          </a:p>
          <a:p>
            <a:r>
              <a:rPr lang="en-US" sz="2000" dirty="0"/>
              <a:t>Contact:</a:t>
            </a:r>
          </a:p>
          <a:p>
            <a:pPr lvl="1"/>
            <a:r>
              <a:rPr lang="en-US" sz="1800" dirty="0">
                <a:hlinkClick r:id="rId3"/>
              </a:rPr>
              <a:t>Sarah_Schnitker@baylor.edu</a:t>
            </a:r>
            <a:endParaRPr lang="en-US" sz="1800" dirty="0"/>
          </a:p>
          <a:p>
            <a:pPr lvl="1"/>
            <a:r>
              <a:rPr lang="en-US" sz="1800" dirty="0"/>
              <a:t>@</a:t>
            </a:r>
            <a:r>
              <a:rPr lang="en-US" sz="1800" dirty="0" err="1"/>
              <a:t>DrSchnitker</a:t>
            </a:r>
            <a:endParaRPr lang="en-US" sz="1800" dirty="0"/>
          </a:p>
        </p:txBody>
      </p:sp>
      <p:pic>
        <p:nvPicPr>
          <p:cNvPr id="4" name="Picture 3">
            <a:extLst>
              <a:ext uri="{FF2B5EF4-FFF2-40B4-BE49-F238E27FC236}">
                <a16:creationId xmlns:a16="http://schemas.microsoft.com/office/drawing/2014/main" id="{06DB1205-1730-492F-A1A6-AEDF959909AA}"/>
              </a:ext>
            </a:extLst>
          </p:cNvPr>
          <p:cNvPicPr>
            <a:picLocks noChangeAspect="1"/>
          </p:cNvPicPr>
          <p:nvPr/>
        </p:nvPicPr>
        <p:blipFill>
          <a:blip r:embed="rId4"/>
          <a:stretch>
            <a:fillRect/>
          </a:stretch>
        </p:blipFill>
        <p:spPr>
          <a:xfrm>
            <a:off x="5412156" y="4279173"/>
            <a:ext cx="3316669" cy="1296855"/>
          </a:xfrm>
          <a:prstGeom prst="rect">
            <a:avLst/>
          </a:prstGeom>
        </p:spPr>
      </p:pic>
      <p:sp>
        <p:nvSpPr>
          <p:cNvPr id="11" name="TextBox 10">
            <a:extLst>
              <a:ext uri="{FF2B5EF4-FFF2-40B4-BE49-F238E27FC236}">
                <a16:creationId xmlns:a16="http://schemas.microsoft.com/office/drawing/2014/main" id="{62DB8986-116B-4C55-A087-4C16EABA928D}"/>
              </a:ext>
            </a:extLst>
          </p:cNvPr>
          <p:cNvSpPr txBox="1"/>
          <p:nvPr/>
        </p:nvSpPr>
        <p:spPr>
          <a:xfrm>
            <a:off x="774948" y="6152859"/>
            <a:ext cx="8184062" cy="646331"/>
          </a:xfrm>
          <a:prstGeom prst="rect">
            <a:avLst/>
          </a:prstGeom>
          <a:noFill/>
        </p:spPr>
        <p:txBody>
          <a:bodyPr wrap="square">
            <a:spAutoFit/>
          </a:bodyPr>
          <a:lstStyle/>
          <a:p>
            <a:r>
              <a:rPr lang="en-US" altLang="en-US" sz="1800" i="1" dirty="0"/>
              <a:t>*Views  expressed in this publication are those of the authors and do not  necessarily reflect the views of the John Templeton Foundation.</a:t>
            </a:r>
            <a:endParaRPr lang="en-US" sz="1800" dirty="0"/>
          </a:p>
        </p:txBody>
      </p:sp>
      <p:pic>
        <p:nvPicPr>
          <p:cNvPr id="12" name="Picture 11">
            <a:extLst>
              <a:ext uri="{FF2B5EF4-FFF2-40B4-BE49-F238E27FC236}">
                <a16:creationId xmlns:a16="http://schemas.microsoft.com/office/drawing/2014/main" id="{E606B980-E54A-4576-B914-A16652FB1B95}"/>
              </a:ext>
            </a:extLst>
          </p:cNvPr>
          <p:cNvPicPr>
            <a:picLocks noChangeAspect="1"/>
          </p:cNvPicPr>
          <p:nvPr/>
        </p:nvPicPr>
        <p:blipFill rotWithShape="1">
          <a:blip r:embed="rId5"/>
          <a:srcRect l="3727" t="6235" r="4062" b="8002"/>
          <a:stretch/>
        </p:blipFill>
        <p:spPr>
          <a:xfrm>
            <a:off x="1851308" y="4101250"/>
            <a:ext cx="3015671" cy="1474778"/>
          </a:xfrm>
          <a:prstGeom prst="rect">
            <a:avLst/>
          </a:prstGeom>
        </p:spPr>
      </p:pic>
      <p:pic>
        <p:nvPicPr>
          <p:cNvPr id="6" name="Picture 5">
            <a:extLst>
              <a:ext uri="{FF2B5EF4-FFF2-40B4-BE49-F238E27FC236}">
                <a16:creationId xmlns:a16="http://schemas.microsoft.com/office/drawing/2014/main" id="{2FB4462C-F745-5754-C30A-01B2C1300FB0}"/>
              </a:ext>
            </a:extLst>
          </p:cNvPr>
          <p:cNvPicPr>
            <a:picLocks noChangeAspect="1"/>
          </p:cNvPicPr>
          <p:nvPr/>
        </p:nvPicPr>
        <p:blipFill>
          <a:blip r:embed="rId6"/>
          <a:stretch>
            <a:fillRect/>
          </a:stretch>
        </p:blipFill>
        <p:spPr>
          <a:xfrm>
            <a:off x="5825067" y="2641361"/>
            <a:ext cx="2388028" cy="1344520"/>
          </a:xfrm>
          <a:prstGeom prst="rect">
            <a:avLst/>
          </a:prstGeom>
        </p:spPr>
      </p:pic>
      <p:sp>
        <p:nvSpPr>
          <p:cNvPr id="5" name="Slide Number Placeholder 4">
            <a:extLst>
              <a:ext uri="{FF2B5EF4-FFF2-40B4-BE49-F238E27FC236}">
                <a16:creationId xmlns:a16="http://schemas.microsoft.com/office/drawing/2014/main" id="{82738B1A-D8B9-6A87-920B-FF08DEDCC30D}"/>
              </a:ext>
            </a:extLst>
          </p:cNvPr>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25791833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C3860A95-73D2-45FD-99BA-338821BD8473}"/>
              </a:ext>
            </a:extLst>
          </p:cNvPr>
          <p:cNvSpPr>
            <a:spLocks noGrp="1"/>
          </p:cNvSpPr>
          <p:nvPr>
            <p:ph type="title"/>
          </p:nvPr>
        </p:nvSpPr>
        <p:spPr>
          <a:xfrm>
            <a:off x="673754" y="643467"/>
            <a:ext cx="4203045" cy="1375608"/>
          </a:xfrm>
        </p:spPr>
        <p:txBody>
          <a:bodyPr anchor="ctr">
            <a:normAutofit fontScale="90000"/>
          </a:bodyPr>
          <a:lstStyle/>
          <a:p>
            <a:pPr>
              <a:lnSpc>
                <a:spcPct val="90000"/>
              </a:lnSpc>
            </a:pPr>
            <a:r>
              <a:rPr lang="en-US" sz="3100" dirty="0">
                <a:solidFill>
                  <a:schemeClr val="bg1"/>
                </a:solidFill>
              </a:rPr>
              <a:t>Study 1:</a:t>
            </a:r>
            <a:br>
              <a:rPr lang="en-US" sz="3100" dirty="0">
                <a:solidFill>
                  <a:schemeClr val="bg1"/>
                </a:solidFill>
              </a:rPr>
            </a:br>
            <a:r>
              <a:rPr lang="en-US" sz="3100" dirty="0">
                <a:solidFill>
                  <a:schemeClr val="bg1"/>
                </a:solidFill>
              </a:rPr>
              <a:t>Building Virtue Through Technology:</a:t>
            </a:r>
            <a:br>
              <a:rPr lang="en-US" sz="3100" dirty="0">
                <a:solidFill>
                  <a:schemeClr val="bg1"/>
                </a:solidFill>
              </a:rPr>
            </a:br>
            <a:r>
              <a:rPr lang="en-US" sz="3100" dirty="0" err="1">
                <a:solidFill>
                  <a:schemeClr val="bg1"/>
                </a:solidFill>
              </a:rPr>
              <a:t>CharacterMe</a:t>
            </a:r>
            <a:r>
              <a:rPr lang="en-US" sz="3100" dirty="0">
                <a:solidFill>
                  <a:schemeClr val="bg1"/>
                </a:solidFill>
              </a:rPr>
              <a:t> App</a:t>
            </a:r>
          </a:p>
        </p:txBody>
      </p:sp>
      <p:sp>
        <p:nvSpPr>
          <p:cNvPr id="3" name="Content Placeholder 2">
            <a:extLst>
              <a:ext uri="{FF2B5EF4-FFF2-40B4-BE49-F238E27FC236}">
                <a16:creationId xmlns:a16="http://schemas.microsoft.com/office/drawing/2014/main" id="{27910D08-3319-4EE2-9B05-CB88C8A7F4DC}"/>
              </a:ext>
            </a:extLst>
          </p:cNvPr>
          <p:cNvSpPr>
            <a:spLocks noGrp="1"/>
          </p:cNvSpPr>
          <p:nvPr>
            <p:ph idx="1"/>
          </p:nvPr>
        </p:nvSpPr>
        <p:spPr>
          <a:xfrm>
            <a:off x="708643" y="2551562"/>
            <a:ext cx="3973943" cy="3440110"/>
          </a:xfrm>
        </p:spPr>
        <p:txBody>
          <a:bodyPr>
            <a:normAutofit/>
          </a:bodyPr>
          <a:lstStyle/>
          <a:p>
            <a:r>
              <a:rPr lang="en-US" sz="2400" dirty="0">
                <a:solidFill>
                  <a:schemeClr val="bg1"/>
                </a:solidFill>
              </a:rPr>
              <a:t>Framing intervention activities as having a moral or spiritual purpose sometimes increases patience, but not self-control or emotion regulation</a:t>
            </a:r>
          </a:p>
        </p:txBody>
      </p:sp>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0" name="Shape 60">
            <a:extLst>
              <a:ext uri="{FF2B5EF4-FFF2-40B4-BE49-F238E27FC236}">
                <a16:creationId xmlns:a16="http://schemas.microsoft.com/office/drawing/2014/main" id="{BE059785-A646-46E8-B1FE-6C9B59AC0355}"/>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319" y="368353"/>
            <a:ext cx="4153929" cy="612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2">
            <a:extLst>
              <a:ext uri="{FF2B5EF4-FFF2-40B4-BE49-F238E27FC236}">
                <a16:creationId xmlns:a16="http://schemas.microsoft.com/office/drawing/2014/main" id="{C0175154-3E9F-45F4-8996-6DED0DC468FB}"/>
              </a:ext>
            </a:extLst>
          </p:cNvPr>
          <p:cNvSpPr txBox="1">
            <a:spLocks/>
          </p:cNvSpPr>
          <p:nvPr/>
        </p:nvSpPr>
        <p:spPr bwMode="auto">
          <a:xfrm>
            <a:off x="-176746" y="6015260"/>
            <a:ext cx="4881793" cy="819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marR="0" lvl="0" indent="0" algn="ctr" defTabSz="457200" rtl="0" eaLnBrk="0" fontAlgn="base" latinLnBrk="0" hangingPunct="0">
              <a:lnSpc>
                <a:spcPct val="100000"/>
              </a:lnSpc>
              <a:spcBef>
                <a:spcPts val="300"/>
              </a:spcBef>
              <a:spcAft>
                <a:spcPct val="0"/>
              </a:spcAft>
              <a:buClr>
                <a:srgbClr val="A04DA3"/>
              </a:buClr>
              <a:buSzTx/>
              <a:buFont typeface="Georgia" pitchFamily="18" charset="0"/>
              <a:buNone/>
              <a:tabLst/>
              <a:defRPr/>
            </a:pPr>
            <a:r>
              <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(Schnitker, Shubert, Ratchford, Lumpkin, &amp; Houltberg, 2021</a:t>
            </a:r>
            <a:r>
              <a:rPr kumimoji="0" lang="en-US" altLang="en-US" sz="1600" b="0" i="1" u="none" strike="noStrike" kern="1200" cap="none" spc="0" normalizeH="0" baseline="0" noProof="0" dirty="0">
                <a:ln>
                  <a:noFill/>
                </a:ln>
                <a:solidFill>
                  <a:prstClr val="white"/>
                </a:solidFill>
                <a:effectLst/>
                <a:uLnTx/>
                <a:uFillTx/>
                <a:latin typeface="Trebuchet MS" panose="020B0603020202020204"/>
                <a:ea typeface="+mn-ea"/>
                <a:cs typeface="+mn-cs"/>
              </a:rPr>
              <a:t>, Frontiers in Psychology</a:t>
            </a:r>
            <a:r>
              <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rPr>
              <a:t>)</a:t>
            </a:r>
          </a:p>
          <a:p>
            <a:pPr marL="365125" marR="0" lvl="0" indent="-255588" algn="ctr" defTabSz="457200" rtl="0" eaLnBrk="0" fontAlgn="base" latinLnBrk="0" hangingPunct="0">
              <a:lnSpc>
                <a:spcPct val="100000"/>
              </a:lnSpc>
              <a:spcBef>
                <a:spcPts val="300"/>
              </a:spcBef>
              <a:spcAft>
                <a:spcPct val="0"/>
              </a:spcAft>
              <a:buClr>
                <a:srgbClr val="A04DA3"/>
              </a:buClr>
              <a:buSzTx/>
              <a:buFont typeface="Georgia" pitchFamily="18" charset="0"/>
              <a:buChar char="•"/>
              <a:tabLst/>
              <a:defRPr/>
            </a:pPr>
            <a:endParaRPr kumimoji="0" lang="en-US" altLang="en-US" sz="1600" b="0" i="0"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sp>
        <p:nvSpPr>
          <p:cNvPr id="4" name="Slide Number Placeholder 3">
            <a:extLst>
              <a:ext uri="{FF2B5EF4-FFF2-40B4-BE49-F238E27FC236}">
                <a16:creationId xmlns:a16="http://schemas.microsoft.com/office/drawing/2014/main" id="{35A5B1EE-24CF-5EC7-C47F-CD8DF45C3046}"/>
              </a:ext>
            </a:extLst>
          </p:cNvPr>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27453865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D8342-3ECB-B9BF-E83F-53F44750F83E}"/>
              </a:ext>
            </a:extLst>
          </p:cNvPr>
          <p:cNvSpPr>
            <a:spLocks noGrp="1"/>
          </p:cNvSpPr>
          <p:nvPr>
            <p:ph type="title"/>
          </p:nvPr>
        </p:nvSpPr>
        <p:spPr/>
        <p:txBody>
          <a:bodyPr/>
          <a:lstStyle/>
          <a:p>
            <a:r>
              <a:rPr lang="en-US" dirty="0"/>
              <a:t>Naturalistic Quasi-Experimental Designs</a:t>
            </a:r>
          </a:p>
        </p:txBody>
      </p:sp>
      <p:sp>
        <p:nvSpPr>
          <p:cNvPr id="4" name="Text Placeholder 3">
            <a:extLst>
              <a:ext uri="{FF2B5EF4-FFF2-40B4-BE49-F238E27FC236}">
                <a16:creationId xmlns:a16="http://schemas.microsoft.com/office/drawing/2014/main" id="{EF345EE7-8BF2-F4FE-DC1F-C91621E1C91B}"/>
              </a:ext>
            </a:extLst>
          </p:cNvPr>
          <p:cNvSpPr>
            <a:spLocks noGrp="1"/>
          </p:cNvSpPr>
          <p:nvPr>
            <p:ph type="body" idx="1"/>
          </p:nvPr>
        </p:nvSpPr>
        <p:spPr/>
        <p:txBody>
          <a:bodyPr/>
          <a:lstStyle/>
          <a:p>
            <a:r>
              <a:rPr lang="en-US" dirty="0"/>
              <a:t>Studies 2 and 3</a:t>
            </a:r>
          </a:p>
          <a:p>
            <a:r>
              <a:rPr lang="en-US" dirty="0"/>
              <a:t>Effects of real-world interventions across time</a:t>
            </a:r>
          </a:p>
        </p:txBody>
      </p:sp>
      <p:sp>
        <p:nvSpPr>
          <p:cNvPr id="3" name="Slide Number Placeholder 2">
            <a:extLst>
              <a:ext uri="{FF2B5EF4-FFF2-40B4-BE49-F238E27FC236}">
                <a16:creationId xmlns:a16="http://schemas.microsoft.com/office/drawing/2014/main" id="{DC712605-4B68-7A72-3F3E-F3873FC025AE}"/>
              </a:ext>
            </a:extLst>
          </p:cNvPr>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41404393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AC99E-1CBF-4D3F-9708-A6B1035F9E85}"/>
              </a:ext>
            </a:extLst>
          </p:cNvPr>
          <p:cNvSpPr>
            <a:spLocks noGrp="1"/>
          </p:cNvSpPr>
          <p:nvPr>
            <p:ph type="title"/>
          </p:nvPr>
        </p:nvSpPr>
        <p:spPr>
          <a:xfrm>
            <a:off x="510448" y="214829"/>
            <a:ext cx="9144000" cy="1066800"/>
          </a:xfrm>
        </p:spPr>
        <p:txBody>
          <a:bodyPr>
            <a:normAutofit fontScale="90000"/>
          </a:bodyPr>
          <a:lstStyle/>
          <a:p>
            <a:pPr algn="ctr">
              <a:defRPr/>
            </a:pPr>
            <a:r>
              <a:rPr lang="en-US" sz="4000" dirty="0"/>
              <a:t>STUDY 2: Motivations for Marathon Training</a:t>
            </a:r>
            <a:br>
              <a:rPr lang="en-US" sz="4000" dirty="0"/>
            </a:br>
            <a:r>
              <a:rPr lang="en-US" sz="4000" dirty="0"/>
              <a:t>Team World Vision</a:t>
            </a:r>
          </a:p>
        </p:txBody>
      </p:sp>
      <p:sp>
        <p:nvSpPr>
          <p:cNvPr id="47107" name="Content Placeholder 2">
            <a:extLst>
              <a:ext uri="{FF2B5EF4-FFF2-40B4-BE49-F238E27FC236}">
                <a16:creationId xmlns:a16="http://schemas.microsoft.com/office/drawing/2014/main" id="{87D26D34-CEE6-475C-92A2-3E1A36B001C3}"/>
              </a:ext>
            </a:extLst>
          </p:cNvPr>
          <p:cNvSpPr>
            <a:spLocks noGrp="1"/>
          </p:cNvSpPr>
          <p:nvPr>
            <p:ph idx="1"/>
          </p:nvPr>
        </p:nvSpPr>
        <p:spPr>
          <a:xfrm>
            <a:off x="967648" y="1357829"/>
            <a:ext cx="8153400" cy="3079750"/>
          </a:xfrm>
        </p:spPr>
        <p:txBody>
          <a:bodyPr/>
          <a:lstStyle/>
          <a:p>
            <a:pPr marL="109537" indent="0" algn="ctr">
              <a:buNone/>
              <a:defRPr/>
            </a:pPr>
            <a:r>
              <a:rPr lang="en-US" sz="2000" dirty="0">
                <a:solidFill>
                  <a:schemeClr val="accent2">
                    <a:lumMod val="50000"/>
                  </a:schemeClr>
                </a:solidFill>
              </a:rPr>
              <a:t> </a:t>
            </a:r>
            <a:r>
              <a:rPr lang="en-US" dirty="0">
                <a:solidFill>
                  <a:schemeClr val="accent2">
                    <a:lumMod val="50000"/>
                  </a:schemeClr>
                </a:solidFill>
              </a:rPr>
              <a:t>“a Christian humanitarian organization dedicated to working with children, families, and their communities worldwide to reach their full potential by tackling the causes of poverty and injustice” </a:t>
            </a:r>
          </a:p>
          <a:p>
            <a:pPr marL="109537" indent="0" algn="ctr">
              <a:buNone/>
              <a:defRPr/>
            </a:pPr>
            <a:r>
              <a:rPr lang="en-US" dirty="0">
                <a:solidFill>
                  <a:schemeClr val="accent2">
                    <a:lumMod val="50000"/>
                  </a:schemeClr>
                </a:solidFill>
              </a:rPr>
              <a:t>(World Vision, 2015) </a:t>
            </a:r>
          </a:p>
          <a:p>
            <a:pPr eaLnBrk="1" hangingPunct="1">
              <a:defRPr/>
            </a:pPr>
            <a:endParaRPr lang="en-US" altLang="en-US" dirty="0">
              <a:solidFill>
                <a:schemeClr val="accent2">
                  <a:lumMod val="50000"/>
                </a:schemeClr>
              </a:solidFill>
            </a:endParaRPr>
          </a:p>
        </p:txBody>
      </p:sp>
      <p:sp>
        <p:nvSpPr>
          <p:cNvPr id="35844" name="Slide Number Placeholder 7">
            <a:extLst>
              <a:ext uri="{FF2B5EF4-FFF2-40B4-BE49-F238E27FC236}">
                <a16:creationId xmlns:a16="http://schemas.microsoft.com/office/drawing/2014/main" id="{4A75CB47-28B7-443F-BD41-D5C9CEADBE59}"/>
              </a:ext>
            </a:extLst>
          </p:cNvPr>
          <p:cNvSpPr>
            <a:spLocks noGrp="1"/>
          </p:cNvSpPr>
          <p:nvPr>
            <p:ph type="sldNum" sz="quarter" idx="12"/>
          </p:nvPr>
        </p:nvSpPr>
        <p:spPr bwMode="auto">
          <a:xfrm>
            <a:off x="7577111" y="5798991"/>
            <a:ext cx="683339"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eaLnBrk="0" hangingPunct="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spcBef>
                <a:spcPct val="0"/>
              </a:spcBef>
              <a:buClrTx/>
              <a:buFontTx/>
              <a:buNone/>
            </a:pPr>
            <a:fld id="{CA51F594-58C9-42A4-8105-5CAF41BA7A5F}" type="slidenum">
              <a:rPr lang="en-US" altLang="en-US" sz="1800">
                <a:solidFill>
                  <a:srgbClr val="FFFFFF"/>
                </a:solidFill>
                <a:latin typeface="Arial" panose="020B0604020202020204" pitchFamily="34" charset="0"/>
              </a:rPr>
              <a:pPr eaLnBrk="1" hangingPunct="1">
                <a:spcBef>
                  <a:spcPct val="0"/>
                </a:spcBef>
                <a:buClrTx/>
                <a:buFontTx/>
                <a:buNone/>
              </a:pPr>
              <a:t>32</a:t>
            </a:fld>
            <a:endParaRPr lang="en-US" altLang="en-US" sz="1800">
              <a:solidFill>
                <a:srgbClr val="FFFFFF"/>
              </a:solidFill>
              <a:latin typeface="Arial" panose="020B0604020202020204" pitchFamily="34" charset="0"/>
            </a:endParaRPr>
          </a:p>
        </p:txBody>
      </p:sp>
      <p:pic>
        <p:nvPicPr>
          <p:cNvPr id="35845" name="Picture 2" descr="https://cdn.evbuc.com/images/12507451/97529964/1/logo.jpg">
            <a:extLst>
              <a:ext uri="{FF2B5EF4-FFF2-40B4-BE49-F238E27FC236}">
                <a16:creationId xmlns:a16="http://schemas.microsoft.com/office/drawing/2014/main" id="{FFA0B777-D061-40F1-AED6-2DAD85662C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4248" y="4939229"/>
            <a:ext cx="42672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6" descr="http://ih.constantcontact.com/fs116/1101293716199/img/348.jpg?a=1117315718497">
            <a:extLst>
              <a:ext uri="{FF2B5EF4-FFF2-40B4-BE49-F238E27FC236}">
                <a16:creationId xmlns:a16="http://schemas.microsoft.com/office/drawing/2014/main" id="{BA90480F-9D1E-4E2D-918D-9E6AD5305F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048" y="2729430"/>
            <a:ext cx="5791200"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4" descr="https://chrismillersblog.files.wordpress.com/2011/10/4330473725_f33d1372ee_b-scaled1000.jpg">
            <a:extLst>
              <a:ext uri="{FF2B5EF4-FFF2-40B4-BE49-F238E27FC236}">
                <a16:creationId xmlns:a16="http://schemas.microsoft.com/office/drawing/2014/main" id="{EFB6DFEC-889C-4018-BB4B-5BAD5D5EDA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9808" r="2745"/>
          <a:stretch>
            <a:fillRect/>
          </a:stretch>
        </p:blipFill>
        <p:spPr bwMode="auto">
          <a:xfrm>
            <a:off x="6758848" y="2729430"/>
            <a:ext cx="2554288" cy="195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2" descr="https://s-media-cache-ak0.pinimg.com/564x/83/ef/b9/83efb978f063aec49e48f9ba24e740bb.jpg">
            <a:extLst>
              <a:ext uri="{FF2B5EF4-FFF2-40B4-BE49-F238E27FC236}">
                <a16:creationId xmlns:a16="http://schemas.microsoft.com/office/drawing/2014/main" id="{0F04D74A-20C8-4295-ADE4-B283110097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7248" y="4937643"/>
            <a:ext cx="1576388" cy="157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a:extLst>
              <a:ext uri="{FF2B5EF4-FFF2-40B4-BE49-F238E27FC236}">
                <a16:creationId xmlns:a16="http://schemas.microsoft.com/office/drawing/2014/main" id="{4C9808C0-0555-4ABD-8172-8C759C4B531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eaLnBrk="0" hangingPunct="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spcBef>
                <a:spcPct val="0"/>
              </a:spcBef>
              <a:buClrTx/>
              <a:buFontTx/>
              <a:buNone/>
            </a:pPr>
            <a:fld id="{BA2CDF1C-6C9C-44F4-A3F5-C196FA66482C}" type="slidenum">
              <a:rPr lang="en-US" altLang="en-US" sz="1800">
                <a:solidFill>
                  <a:srgbClr val="FFFFFF"/>
                </a:solidFill>
                <a:latin typeface="Arial" panose="020B0604020202020204" pitchFamily="34" charset="0"/>
              </a:rPr>
              <a:pPr eaLnBrk="1" hangingPunct="1">
                <a:spcBef>
                  <a:spcPct val="0"/>
                </a:spcBef>
                <a:buClrTx/>
                <a:buFontTx/>
                <a:buNone/>
              </a:pPr>
              <a:t>33</a:t>
            </a:fld>
            <a:endParaRPr lang="en-US" altLang="en-US" sz="1800">
              <a:solidFill>
                <a:srgbClr val="FFFFFF"/>
              </a:solidFill>
              <a:latin typeface="Arial" panose="020B0604020202020204" pitchFamily="34" charset="0"/>
            </a:endParaRPr>
          </a:p>
        </p:txBody>
      </p:sp>
      <p:pic>
        <p:nvPicPr>
          <p:cNvPr id="36867" name="Picture 3" descr="C:\Users\sschnitker\Downloads\“It’s probably the hardest thing I’ve ever done, and in terms of suffering, it’s definitely suffering. I would never run a marathon or race for fun because it hurts too much. I think, in the midst of that suffe (1).png">
            <a:extLst>
              <a:ext uri="{FF2B5EF4-FFF2-40B4-BE49-F238E27FC236}">
                <a16:creationId xmlns:a16="http://schemas.microsoft.com/office/drawing/2014/main" id="{F3B4C5BA-2C4A-4F0F-A379-6247128163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107" r="9285"/>
          <a:stretch>
            <a:fillRect/>
          </a:stretch>
        </p:blipFill>
        <p:spPr bwMode="auto">
          <a:xfrm>
            <a:off x="615894" y="585124"/>
            <a:ext cx="8751887"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C7F0EB1B-BA55-49DE-9754-5E35228C6606}"/>
              </a:ext>
            </a:extLst>
          </p:cNvPr>
          <p:cNvSpPr>
            <a:spLocks noGrp="1"/>
          </p:cNvSpPr>
          <p:nvPr>
            <p:ph type="title"/>
          </p:nvPr>
        </p:nvSpPr>
        <p:spPr>
          <a:xfrm>
            <a:off x="606846" y="422313"/>
            <a:ext cx="8458200" cy="1066800"/>
          </a:xfrm>
        </p:spPr>
        <p:txBody>
          <a:bodyPr/>
          <a:lstStyle/>
          <a:p>
            <a:r>
              <a:rPr lang="en-US" altLang="en-US" dirty="0"/>
              <a:t>Team World Vision Results</a:t>
            </a:r>
          </a:p>
        </p:txBody>
      </p:sp>
      <p:sp>
        <p:nvSpPr>
          <p:cNvPr id="59395" name="Content Placeholder 3">
            <a:extLst>
              <a:ext uri="{FF2B5EF4-FFF2-40B4-BE49-F238E27FC236}">
                <a16:creationId xmlns:a16="http://schemas.microsoft.com/office/drawing/2014/main" id="{ACEEA23F-F422-400E-A24C-8BF454ED4EFB}"/>
              </a:ext>
            </a:extLst>
          </p:cNvPr>
          <p:cNvSpPr>
            <a:spLocks noGrp="1"/>
          </p:cNvSpPr>
          <p:nvPr>
            <p:ph idx="1"/>
          </p:nvPr>
        </p:nvSpPr>
        <p:spPr>
          <a:xfrm>
            <a:off x="683045" y="1412913"/>
            <a:ext cx="9110311" cy="4973638"/>
          </a:xfrm>
        </p:spPr>
        <p:txBody>
          <a:bodyPr>
            <a:noAutofit/>
          </a:bodyPr>
          <a:lstStyle/>
          <a:p>
            <a:pPr>
              <a:buClr>
                <a:schemeClr val="accent2"/>
              </a:buClr>
            </a:pPr>
            <a:r>
              <a:rPr lang="en-US" altLang="en-US" sz="2000" dirty="0"/>
              <a:t>396 adolescent and emerging adult runners completed questionnaires at four time points across six months</a:t>
            </a:r>
          </a:p>
          <a:p>
            <a:pPr>
              <a:buClr>
                <a:schemeClr val="accent2"/>
              </a:buClr>
            </a:pPr>
            <a:r>
              <a:rPr lang="en-US" altLang="en-US" sz="2000" dirty="0"/>
              <a:t>Bivariate latent growth curve models used to examine how changes in motivations (spiritual, prosocial, fitness/health) affected change in virtues.</a:t>
            </a:r>
          </a:p>
          <a:p>
            <a:pPr lvl="1"/>
            <a:r>
              <a:rPr lang="en-US" altLang="en-US" sz="2200" dirty="0"/>
              <a:t>Change in both prosocial and spiritual motivations positively related to change in all virtues (patience, generosity, self-control). </a:t>
            </a:r>
          </a:p>
          <a:p>
            <a:pPr lvl="2"/>
            <a:r>
              <a:rPr lang="en-US" altLang="en-US" sz="2200" dirty="0"/>
              <a:t>Particularly large effect for spiritual motivation </a:t>
            </a:r>
            <a:r>
              <a:rPr lang="en-US" altLang="en-US" sz="2200" dirty="0">
                <a:sym typeface="Wingdings" panose="05000000000000000000" pitchFamily="2" charset="2"/>
              </a:rPr>
              <a:t> </a:t>
            </a:r>
            <a:r>
              <a:rPr lang="en-US" altLang="en-US" sz="2200" dirty="0"/>
              <a:t>patience.</a:t>
            </a:r>
          </a:p>
          <a:p>
            <a:pPr lvl="1"/>
            <a:r>
              <a:rPr lang="en-US" altLang="en-US" sz="2200" dirty="0"/>
              <a:t>Change in fitness motivation NOT correlated with change.</a:t>
            </a:r>
          </a:p>
        </p:txBody>
      </p:sp>
      <p:sp>
        <p:nvSpPr>
          <p:cNvPr id="37892" name="Slide Number Placeholder 1">
            <a:extLst>
              <a:ext uri="{FF2B5EF4-FFF2-40B4-BE49-F238E27FC236}">
                <a16:creationId xmlns:a16="http://schemas.microsoft.com/office/drawing/2014/main" id="{247519A9-9C2E-47AF-94AE-DF7C62CB4287}"/>
              </a:ext>
            </a:extLst>
          </p:cNvPr>
          <p:cNvSpPr>
            <a:spLocks noGrp="1"/>
          </p:cNvSpPr>
          <p:nvPr>
            <p:ph type="sldNum" sz="quarter" idx="12"/>
          </p:nvPr>
        </p:nvSpPr>
        <p:spPr bwMode="auto">
          <a:xfrm>
            <a:off x="7444909" y="5854075"/>
            <a:ext cx="683339"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ts val="300"/>
              </a:spcBef>
              <a:buClr>
                <a:srgbClr val="A04DA3"/>
              </a:buClr>
              <a:buFont typeface="Georgia" panose="02040502050405020303" pitchFamily="18" charset="0"/>
              <a:buChar char="•"/>
              <a:defRPr sz="2800">
                <a:solidFill>
                  <a:schemeClr val="tx1"/>
                </a:solidFill>
                <a:latin typeface="Georgia" panose="02040502050405020303" pitchFamily="18" charset="0"/>
              </a:defRPr>
            </a:lvl1pPr>
            <a:lvl2pPr marL="742950" indent="-285750" eaLnBrk="0" hangingPunct="0">
              <a:spcBef>
                <a:spcPts val="300"/>
              </a:spcBef>
              <a:buClr>
                <a:schemeClr val="accent2"/>
              </a:buClr>
              <a:buFont typeface="Georgia" panose="02040502050405020303" pitchFamily="18" charset="0"/>
              <a:buChar char="▫"/>
              <a:defRPr sz="2600">
                <a:solidFill>
                  <a:schemeClr val="accent2"/>
                </a:solidFill>
                <a:latin typeface="Georgia" panose="02040502050405020303" pitchFamily="18" charset="0"/>
              </a:defRPr>
            </a:lvl2pPr>
            <a:lvl3pPr marL="1143000" indent="-228600" eaLnBrk="0" hangingPunct="0">
              <a:spcBef>
                <a:spcPts val="300"/>
              </a:spcBef>
              <a:buClr>
                <a:schemeClr val="accent1"/>
              </a:buClr>
              <a:buFont typeface="Wingdings 2" panose="05020102010507070707" pitchFamily="18" charset="2"/>
              <a:buChar char=""/>
              <a:defRPr sz="2400">
                <a:solidFill>
                  <a:schemeClr val="accent1"/>
                </a:solidFill>
                <a:latin typeface="Georgia" panose="02040502050405020303" pitchFamily="18" charset="0"/>
              </a:defRPr>
            </a:lvl3pPr>
            <a:lvl4pPr marL="1600200" indent="-228600" eaLnBrk="0" hangingPunct="0">
              <a:spcBef>
                <a:spcPts val="300"/>
              </a:spcBef>
              <a:buClr>
                <a:schemeClr val="accent1"/>
              </a:buClr>
              <a:buFont typeface="Wingdings 2" panose="05020102010507070707" pitchFamily="18" charset="2"/>
              <a:buChar char=""/>
              <a:defRPr sz="2200">
                <a:solidFill>
                  <a:schemeClr val="accent1"/>
                </a:solidFill>
                <a:latin typeface="Georgia" panose="02040502050405020303" pitchFamily="18" charset="0"/>
              </a:defRPr>
            </a:lvl4pPr>
            <a:lvl5pPr marL="2057400" indent="-228600" eaLnBrk="0" hangingPunct="0">
              <a:spcBef>
                <a:spcPts val="300"/>
              </a:spcBef>
              <a:buClr>
                <a:srgbClr val="A04DA3"/>
              </a:buClr>
              <a:buFont typeface="Georgia" panose="02040502050405020303" pitchFamily="18" charset="0"/>
              <a:buChar char="▫"/>
              <a:defRPr sz="2000">
                <a:solidFill>
                  <a:srgbClr val="A04DA3"/>
                </a:solidFill>
                <a:latin typeface="Georgia" panose="02040502050405020303" pitchFamily="18" charset="0"/>
              </a:defRPr>
            </a:lvl5pPr>
            <a:lvl6pPr marL="25146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6pPr>
            <a:lvl7pPr marL="29718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7pPr>
            <a:lvl8pPr marL="34290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8pPr>
            <a:lvl9pPr marL="3886200" indent="-228600" eaLnBrk="0" fontAlgn="base" hangingPunct="0">
              <a:spcBef>
                <a:spcPts val="300"/>
              </a:spcBef>
              <a:spcAft>
                <a:spcPct val="0"/>
              </a:spcAft>
              <a:buClr>
                <a:srgbClr val="A04DA3"/>
              </a:buClr>
              <a:buFont typeface="Georgia" panose="02040502050405020303" pitchFamily="18" charset="0"/>
              <a:buChar char="▫"/>
              <a:defRPr sz="2000">
                <a:solidFill>
                  <a:srgbClr val="A04DA3"/>
                </a:solidFill>
                <a:latin typeface="Georgia" panose="02040502050405020303" pitchFamily="18" charset="0"/>
              </a:defRPr>
            </a:lvl9pPr>
          </a:lstStyle>
          <a:p>
            <a:pPr eaLnBrk="1" hangingPunct="1">
              <a:spcBef>
                <a:spcPct val="0"/>
              </a:spcBef>
              <a:buClrTx/>
              <a:buFontTx/>
              <a:buNone/>
            </a:pPr>
            <a:fld id="{B3E8A6E0-210C-4238-9702-69CE74D9AA08}" type="slidenum">
              <a:rPr lang="en-US" altLang="en-US" sz="1800">
                <a:solidFill>
                  <a:srgbClr val="FFFFFF"/>
                </a:solidFill>
                <a:latin typeface="Arial" panose="020B0604020202020204" pitchFamily="34" charset="0"/>
              </a:rPr>
              <a:pPr eaLnBrk="1" hangingPunct="1">
                <a:spcBef>
                  <a:spcPct val="0"/>
                </a:spcBef>
                <a:buClrTx/>
                <a:buFontTx/>
                <a:buNone/>
              </a:pPr>
              <a:t>34</a:t>
            </a:fld>
            <a:endParaRPr lang="en-US" altLang="en-US" sz="1800">
              <a:solidFill>
                <a:srgbClr val="FFFFFF"/>
              </a:solidFill>
              <a:latin typeface="Arial" panose="020B0604020202020204" pitchFamily="34" charset="0"/>
            </a:endParaRPr>
          </a:p>
        </p:txBody>
      </p:sp>
      <p:sp>
        <p:nvSpPr>
          <p:cNvPr id="5" name="Content Placeholder 2">
            <a:extLst>
              <a:ext uri="{FF2B5EF4-FFF2-40B4-BE49-F238E27FC236}">
                <a16:creationId xmlns:a16="http://schemas.microsoft.com/office/drawing/2014/main" id="{7511314A-20FA-4258-89CB-E5D20BD4F5FF}"/>
              </a:ext>
            </a:extLst>
          </p:cNvPr>
          <p:cNvSpPr txBox="1">
            <a:spLocks/>
          </p:cNvSpPr>
          <p:nvPr/>
        </p:nvSpPr>
        <p:spPr bwMode="auto">
          <a:xfrm>
            <a:off x="683045" y="6219200"/>
            <a:ext cx="7993961" cy="403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lgn="ctr">
              <a:buNone/>
              <a:defRPr/>
            </a:pPr>
            <a:r>
              <a:rPr lang="en-US" altLang="en-US" sz="1400" dirty="0"/>
              <a:t>(Schnitker, Gilbertson, Houltberg, Hardy, &amp; Fernandez, 2020, </a:t>
            </a:r>
            <a:r>
              <a:rPr lang="en-US" altLang="en-US" sz="1400" i="1" dirty="0"/>
              <a:t>Journal of Personality</a:t>
            </a:r>
            <a:r>
              <a:rPr lang="en-US" altLang="en-US" sz="1400" dirty="0"/>
              <a:t>)</a:t>
            </a:r>
          </a:p>
          <a:p>
            <a:pPr algn="ctr">
              <a:defRPr/>
            </a:pPr>
            <a:endParaRPr lang="en-US"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39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39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diha Tahseen – The Family and Youth Institute">
            <a:extLst>
              <a:ext uri="{FF2B5EF4-FFF2-40B4-BE49-F238E27FC236}">
                <a16:creationId xmlns:a16="http://schemas.microsoft.com/office/drawing/2014/main" id="{B3ACD256-AA7F-2D2C-C951-48B4631723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441" b="21218"/>
          <a:stretch/>
        </p:blipFill>
        <p:spPr bwMode="auto">
          <a:xfrm>
            <a:off x="322048" y="-1"/>
            <a:ext cx="4551305" cy="3429000"/>
          </a:xfrm>
          <a:custGeom>
            <a:avLst/>
            <a:gdLst/>
            <a:ahLst/>
            <a:cxnLst/>
            <a:rect l="l" t="t" r="r" b="b"/>
            <a:pathLst>
              <a:path w="4551305" h="3429000">
                <a:moveTo>
                  <a:pt x="509916" y="0"/>
                </a:moveTo>
                <a:lnTo>
                  <a:pt x="4551305" y="0"/>
                </a:lnTo>
                <a:lnTo>
                  <a:pt x="4551305" y="1"/>
                </a:lnTo>
                <a:lnTo>
                  <a:pt x="3693885" y="1"/>
                </a:lnTo>
                <a:lnTo>
                  <a:pt x="3181696" y="3429000"/>
                </a:lnTo>
                <a:lnTo>
                  <a:pt x="0" y="3429000"/>
                </a:lnTo>
                <a:close/>
              </a:path>
            </a:pathLst>
          </a:cu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BCFC4BE-B5C1-4B4A-8DE3-6C7B0EB6E917}"/>
              </a:ext>
            </a:extLst>
          </p:cNvPr>
          <p:cNvSpPr>
            <a:spLocks noGrp="1"/>
          </p:cNvSpPr>
          <p:nvPr>
            <p:ph type="title"/>
          </p:nvPr>
        </p:nvSpPr>
        <p:spPr>
          <a:xfrm>
            <a:off x="4159225" y="816638"/>
            <a:ext cx="5114776" cy="1320800"/>
          </a:xfrm>
        </p:spPr>
        <p:txBody>
          <a:bodyPr>
            <a:normAutofit fontScale="90000"/>
          </a:bodyPr>
          <a:lstStyle/>
          <a:p>
            <a:pPr>
              <a:lnSpc>
                <a:spcPct val="90000"/>
              </a:lnSpc>
            </a:pPr>
            <a:r>
              <a:rPr lang="en-US" sz="3100" dirty="0"/>
              <a:t>STUDY 3</a:t>
            </a:r>
            <a:br>
              <a:rPr lang="en-US" sz="3100" dirty="0"/>
            </a:br>
            <a:r>
              <a:rPr lang="en-US" sz="3300" dirty="0">
                <a:effectLst/>
                <a:latin typeface="Times New Roman" panose="02020603050405020304" pitchFamily="18" charset="0"/>
                <a:ea typeface="SimSun" panose="02010600030101010101" pitchFamily="2" charset="-122"/>
                <a:cs typeface="Times New Roman" panose="02020603050405020304" pitchFamily="18" charset="0"/>
              </a:rPr>
              <a:t>Does Ramadan Serve as a Naturalistic Intervention for Daily Character Development? </a:t>
            </a:r>
            <a:br>
              <a:rPr lang="en-US" sz="1700" dirty="0">
                <a:effectLst/>
                <a:latin typeface="Calibri" panose="020F0502020204030204" pitchFamily="34" charset="0"/>
                <a:ea typeface="SimSun" panose="02010600030101010101" pitchFamily="2" charset="-122"/>
                <a:cs typeface="Times New Roman" panose="02020603050405020304" pitchFamily="18" charset="0"/>
              </a:rPr>
            </a:br>
            <a:r>
              <a:rPr lang="en-US" sz="1700" dirty="0"/>
              <a:t> </a:t>
            </a:r>
          </a:p>
        </p:txBody>
      </p:sp>
      <p:pic>
        <p:nvPicPr>
          <p:cNvPr id="4" name="Picture 4" descr="Merve Balkaya-Ince, Ph.D. (@BalkayaInce) / Twitter">
            <a:extLst>
              <a:ext uri="{FF2B5EF4-FFF2-40B4-BE49-F238E27FC236}">
                <a16:creationId xmlns:a16="http://schemas.microsoft.com/office/drawing/2014/main" id="{7D2AC842-6D2A-4CA2-966C-F1DAA64515B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 b="2427"/>
          <a:stretch/>
        </p:blipFill>
        <p:spPr bwMode="auto">
          <a:xfrm>
            <a:off x="-10633" y="3428999"/>
            <a:ext cx="3514376" cy="3429001"/>
          </a:xfrm>
          <a:custGeom>
            <a:avLst/>
            <a:gdLst/>
            <a:ahLst/>
            <a:cxnLst/>
            <a:rect l="l" t="t" r="r" b="b"/>
            <a:pathLst>
              <a:path w="3514376" h="3429001">
                <a:moveTo>
                  <a:pt x="332680" y="0"/>
                </a:moveTo>
                <a:lnTo>
                  <a:pt x="3514376" y="0"/>
                </a:lnTo>
                <a:lnTo>
                  <a:pt x="3002186" y="3429001"/>
                </a:lnTo>
                <a:lnTo>
                  <a:pt x="0" y="3429001"/>
                </a:lnTo>
                <a:lnTo>
                  <a:pt x="0" y="2237155"/>
                </a:lnTo>
                <a:close/>
              </a:path>
            </a:pathLst>
          </a:cu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453DDF72-A14F-473E-8269-E8332EA32210}"/>
              </a:ext>
            </a:extLst>
          </p:cNvPr>
          <p:cNvSpPr>
            <a:spLocks noGrp="1"/>
          </p:cNvSpPr>
          <p:nvPr>
            <p:ph idx="1"/>
          </p:nvPr>
        </p:nvSpPr>
        <p:spPr>
          <a:xfrm>
            <a:off x="4159225" y="2796896"/>
            <a:ext cx="5114776" cy="3501361"/>
          </a:xfrm>
        </p:spPr>
        <p:txBody>
          <a:bodyPr>
            <a:normAutofit/>
          </a:bodyPr>
          <a:lstStyle/>
          <a:p>
            <a:pPr>
              <a:lnSpc>
                <a:spcPct val="90000"/>
              </a:lnSpc>
            </a:pPr>
            <a:r>
              <a:rPr lang="en-US" sz="2000" dirty="0">
                <a:effectLst/>
                <a:latin typeface="Times New Roman" panose="02020603050405020304" pitchFamily="18" charset="0"/>
                <a:ea typeface="SimSun" panose="02010600030101010101" pitchFamily="2" charset="-122"/>
                <a:cs typeface="Times New Roman" panose="02020603050405020304" pitchFamily="18" charset="0"/>
              </a:rPr>
              <a:t>Muslim American adolescents (13-18 years, </a:t>
            </a:r>
            <a:r>
              <a:rPr lang="en-US" sz="2000" i="1" dirty="0">
                <a:effectLst/>
                <a:latin typeface="Times New Roman" panose="02020603050405020304" pitchFamily="18" charset="0"/>
                <a:ea typeface="SimSun" panose="02010600030101010101" pitchFamily="2" charset="-122"/>
                <a:cs typeface="Times New Roman" panose="02020603050405020304" pitchFamily="18" charset="0"/>
              </a:rPr>
              <a:t>M</a:t>
            </a:r>
            <a:r>
              <a:rPr lang="en-US" sz="2000" dirty="0">
                <a:effectLst/>
                <a:latin typeface="Times New Roman" panose="02020603050405020304" pitchFamily="18" charset="0"/>
                <a:ea typeface="SimSun" panose="02010600030101010101" pitchFamily="2" charset="-122"/>
                <a:cs typeface="Times New Roman" panose="02020603050405020304" pitchFamily="18" charset="0"/>
              </a:rPr>
              <a:t> = 16.5, </a:t>
            </a:r>
            <a:r>
              <a:rPr lang="en-US" sz="2000" i="1" dirty="0">
                <a:effectLst/>
                <a:latin typeface="Times New Roman" panose="02020603050405020304" pitchFamily="18" charset="0"/>
                <a:ea typeface="SimSun" panose="02010600030101010101" pitchFamily="2" charset="-122"/>
                <a:cs typeface="Times New Roman" panose="02020603050405020304" pitchFamily="18" charset="0"/>
              </a:rPr>
              <a:t>SD</a:t>
            </a:r>
            <a:r>
              <a:rPr lang="en-US" sz="2000" baseline="-25000" dirty="0">
                <a:effectLst/>
                <a:latin typeface="Times New Roman" panose="02020603050405020304" pitchFamily="18" charset="0"/>
                <a:ea typeface="SimSun" panose="02010600030101010101" pitchFamily="2" charset="-122"/>
                <a:cs typeface="Times New Roman" panose="02020603050405020304" pitchFamily="18" charset="0"/>
              </a:rPr>
              <a:t> </a:t>
            </a:r>
            <a:r>
              <a:rPr lang="en-US" sz="2000" dirty="0">
                <a:effectLst/>
                <a:latin typeface="Times New Roman" panose="02020603050405020304" pitchFamily="18" charset="0"/>
                <a:ea typeface="SimSun" panose="02010600030101010101" pitchFamily="2" charset="-122"/>
                <a:cs typeface="Times New Roman" panose="02020603050405020304" pitchFamily="18" charset="0"/>
              </a:rPr>
              <a:t>= 1.5; 62.5% female)</a:t>
            </a:r>
          </a:p>
          <a:p>
            <a:pPr>
              <a:lnSpc>
                <a:spcPct val="90000"/>
              </a:lnSpc>
            </a:pPr>
            <a:r>
              <a:rPr lang="en-US" sz="2000" dirty="0">
                <a:effectLst/>
                <a:latin typeface="Times New Roman" panose="02020603050405020304" pitchFamily="18" charset="0"/>
                <a:ea typeface="SimSun" panose="02010600030101010101" pitchFamily="2" charset="-122"/>
                <a:cs typeface="Times New Roman" panose="02020603050405020304" pitchFamily="18" charset="0"/>
              </a:rPr>
              <a:t>Situational patience, compassion, gratitude, and connectedness to Allah assessed 3 times/day for 7 days </a:t>
            </a:r>
            <a:r>
              <a:rPr lang="en-US" sz="2000" dirty="0">
                <a:latin typeface="Times New Roman" panose="02020603050405020304" pitchFamily="18" charset="0"/>
                <a:ea typeface="SimSun" panose="02010600030101010101" pitchFamily="2" charset="-122"/>
                <a:cs typeface="Times New Roman" panose="02020603050405020304" pitchFamily="18" charset="0"/>
              </a:rPr>
              <a:t>via random surveys sent to their smartphones. </a:t>
            </a:r>
            <a:endParaRPr lang="en-US" sz="2000" dirty="0">
              <a:effectLst/>
              <a:latin typeface="Times New Roman" panose="02020603050405020304" pitchFamily="18" charset="0"/>
              <a:ea typeface="SimSun" panose="02010600030101010101" pitchFamily="2" charset="-122"/>
              <a:cs typeface="Times New Roman" panose="02020603050405020304" pitchFamily="18" charset="0"/>
            </a:endParaRPr>
          </a:p>
          <a:p>
            <a:pPr>
              <a:lnSpc>
                <a:spcPct val="90000"/>
              </a:lnSpc>
            </a:pPr>
            <a:r>
              <a:rPr lang="en-US" sz="2000" dirty="0">
                <a:latin typeface="Times New Roman" panose="02020603050405020304" pitchFamily="18" charset="0"/>
                <a:ea typeface="SimSun" panose="02010600030101010101" pitchFamily="2" charset="-122"/>
                <a:cs typeface="Times New Roman" panose="02020603050405020304" pitchFamily="18" charset="0"/>
              </a:rPr>
              <a:t>Three waves: one week </a:t>
            </a:r>
            <a:r>
              <a:rPr lang="en-US" sz="2000" dirty="0">
                <a:effectLst/>
                <a:latin typeface="Times New Roman" panose="02020603050405020304" pitchFamily="18" charset="0"/>
                <a:ea typeface="SimSun" panose="02010600030101010101" pitchFamily="2" charset="-122"/>
                <a:cs typeface="Times New Roman" panose="02020603050405020304" pitchFamily="18" charset="0"/>
              </a:rPr>
              <a:t>before, one week during, and one week after Ramadan</a:t>
            </a:r>
          </a:p>
        </p:txBody>
      </p:sp>
      <p:sp>
        <p:nvSpPr>
          <p:cNvPr id="5" name="Content Placeholder 2">
            <a:extLst>
              <a:ext uri="{FF2B5EF4-FFF2-40B4-BE49-F238E27FC236}">
                <a16:creationId xmlns:a16="http://schemas.microsoft.com/office/drawing/2014/main" id="{B1C2DC03-1302-2A8A-E16D-B1DF07BA8651}"/>
              </a:ext>
            </a:extLst>
          </p:cNvPr>
          <p:cNvSpPr txBox="1">
            <a:spLocks/>
          </p:cNvSpPr>
          <p:nvPr/>
        </p:nvSpPr>
        <p:spPr bwMode="auto">
          <a:xfrm>
            <a:off x="1524000" y="6553200"/>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lgn="ctr">
              <a:buNone/>
              <a:defRPr/>
            </a:pPr>
            <a:r>
              <a:rPr lang="en-US" altLang="en-US" sz="1200" dirty="0"/>
              <a:t>(</a:t>
            </a:r>
            <a:r>
              <a:rPr lang="en-US" altLang="en-US" sz="1200" dirty="0" err="1"/>
              <a:t>Balkaya</a:t>
            </a:r>
            <a:r>
              <a:rPr lang="en-US" altLang="en-US" sz="1200" dirty="0"/>
              <a:t>-Ince, Tahseen, </a:t>
            </a:r>
            <a:r>
              <a:rPr lang="en-US" altLang="en-US" sz="1200" dirty="0" err="1"/>
              <a:t>Umarji</a:t>
            </a:r>
            <a:r>
              <a:rPr lang="en-US" altLang="en-US" sz="1200" dirty="0"/>
              <a:t>, &amp; Schnitker, 2023, J. of Positive Psychology)</a:t>
            </a:r>
          </a:p>
          <a:p>
            <a:pPr algn="ctr">
              <a:defRPr/>
            </a:pPr>
            <a:endParaRPr lang="en-US" altLang="en-US" sz="1200" dirty="0"/>
          </a:p>
        </p:txBody>
      </p:sp>
      <p:sp>
        <p:nvSpPr>
          <p:cNvPr id="6" name="Slide Number Placeholder 5">
            <a:extLst>
              <a:ext uri="{FF2B5EF4-FFF2-40B4-BE49-F238E27FC236}">
                <a16:creationId xmlns:a16="http://schemas.microsoft.com/office/drawing/2014/main" id="{964FFC66-CC13-335E-F6EC-5DA05FA87186}"/>
              </a:ext>
            </a:extLst>
          </p:cNvPr>
          <p:cNvSpPr>
            <a:spLocks noGrp="1"/>
          </p:cNvSpPr>
          <p:nvPr>
            <p:ph type="sldNum" sz="quarter" idx="12"/>
          </p:nvPr>
        </p:nvSpPr>
        <p:spPr/>
        <p:txBody>
          <a:bodyPr/>
          <a:lstStyle/>
          <a:p>
            <a:fld id="{D57F1E4F-1CFF-5643-939E-217C01CDF565}" type="slidenum">
              <a:rPr lang="en-US" smtClean="0"/>
              <a:pPr/>
              <a:t>35</a:t>
            </a:fld>
            <a:endParaRPr lang="en-US" dirty="0"/>
          </a:p>
        </p:txBody>
      </p:sp>
    </p:spTree>
    <p:extLst>
      <p:ext uri="{BB962C8B-B14F-4D97-AF65-F5344CB8AC3E}">
        <p14:creationId xmlns:p14="http://schemas.microsoft.com/office/powerpoint/2010/main" val="13333442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D2C036CE-26E6-DF87-C7B3-3965639AF1BB}"/>
              </a:ext>
            </a:extLst>
          </p:cNvPr>
          <p:cNvSpPr>
            <a:spLocks noGrp="1"/>
          </p:cNvSpPr>
          <p:nvPr>
            <p:ph type="title"/>
          </p:nvPr>
        </p:nvSpPr>
        <p:spPr>
          <a:xfrm>
            <a:off x="673754" y="643467"/>
            <a:ext cx="4203045" cy="1375608"/>
          </a:xfrm>
        </p:spPr>
        <p:txBody>
          <a:bodyPr anchor="ctr">
            <a:normAutofit/>
          </a:bodyPr>
          <a:lstStyle/>
          <a:p>
            <a:pPr>
              <a:lnSpc>
                <a:spcPct val="90000"/>
              </a:lnSpc>
            </a:pPr>
            <a:r>
              <a:rPr lang="en-US" sz="3100">
                <a:solidFill>
                  <a:schemeClr val="bg1"/>
                </a:solidFill>
              </a:rPr>
              <a:t>Within-In Person Changes Among Adolescents</a:t>
            </a:r>
          </a:p>
        </p:txBody>
      </p:sp>
      <p:sp>
        <p:nvSpPr>
          <p:cNvPr id="3" name="Content Placeholder 2">
            <a:extLst>
              <a:ext uri="{FF2B5EF4-FFF2-40B4-BE49-F238E27FC236}">
                <a16:creationId xmlns:a16="http://schemas.microsoft.com/office/drawing/2014/main" id="{34857ECC-A661-A31D-8CB0-FAB41FC66ECB}"/>
              </a:ext>
            </a:extLst>
          </p:cNvPr>
          <p:cNvSpPr>
            <a:spLocks noGrp="1"/>
          </p:cNvSpPr>
          <p:nvPr>
            <p:ph idx="1"/>
          </p:nvPr>
        </p:nvSpPr>
        <p:spPr>
          <a:xfrm>
            <a:off x="673754" y="2160590"/>
            <a:ext cx="3973943" cy="3440110"/>
          </a:xfrm>
        </p:spPr>
        <p:txBody>
          <a:bodyPr>
            <a:normAutofit/>
          </a:bodyPr>
          <a:lstStyle/>
          <a:p>
            <a:r>
              <a:rPr lang="en-US" kern="1200">
                <a:solidFill>
                  <a:schemeClr val="bg1"/>
                </a:solidFill>
                <a:effectLst/>
                <a:latin typeface="Times New Roman" panose="02020603050405020304" pitchFamily="18" charset="0"/>
                <a:ea typeface="Times New Roman" panose="02020603050405020304" pitchFamily="18" charset="0"/>
              </a:rPr>
              <a:t>Results indicated that adolescents grew more connected to Allah and exhibited greater inhibitory self-control, initiatory self-control, and patience in their daily lives from pre-Ramadan to Ramadan</a:t>
            </a:r>
          </a:p>
          <a:p>
            <a:r>
              <a:rPr lang="en-US">
                <a:solidFill>
                  <a:schemeClr val="bg1"/>
                </a:solidFill>
                <a:latin typeface="Times New Roman" panose="02020603050405020304" pitchFamily="18" charset="0"/>
              </a:rPr>
              <a:t>Elevated effects continued after Ramadan for initiatory self-control and patience.</a:t>
            </a:r>
          </a:p>
          <a:p>
            <a:r>
              <a:rPr lang="en-US">
                <a:solidFill>
                  <a:schemeClr val="bg1"/>
                </a:solidFill>
                <a:latin typeface="Times New Roman" panose="02020603050405020304" pitchFamily="18" charset="0"/>
              </a:rPr>
              <a:t>Compassion was lower after Ramadan than before or during.</a:t>
            </a:r>
            <a:endParaRPr lang="en-US">
              <a:solidFill>
                <a:schemeClr val="bg1"/>
              </a:solidFill>
            </a:endParaRPr>
          </a:p>
        </p:txBody>
      </p:sp>
      <p:sp>
        <p:nvSpPr>
          <p:cNvPr id="5" name="Slide Number Placeholder 4">
            <a:extLst>
              <a:ext uri="{FF2B5EF4-FFF2-40B4-BE49-F238E27FC236}">
                <a16:creationId xmlns:a16="http://schemas.microsoft.com/office/drawing/2014/main" id="{B651FE0A-D81F-D962-ECF5-935CD84DE438}"/>
              </a:ext>
            </a:extLst>
          </p:cNvPr>
          <p:cNvSpPr>
            <a:spLocks noGrp="1"/>
          </p:cNvSpPr>
          <p:nvPr>
            <p:ph type="sldNum" sz="quarter" idx="12"/>
          </p:nvPr>
        </p:nvSpPr>
        <p:spPr>
          <a:xfrm>
            <a:off x="10556161" y="6182876"/>
            <a:ext cx="683339" cy="365125"/>
          </a:xfrm>
        </p:spPr>
        <p:txBody>
          <a:bodyPr>
            <a:normAutofit/>
          </a:bodyPr>
          <a:lstStyle/>
          <a:p>
            <a:pPr>
              <a:spcAft>
                <a:spcPts val="600"/>
              </a:spcAft>
            </a:pPr>
            <a:fld id="{D57F1E4F-1CFF-5643-939E-217C01CDF565}" type="slidenum">
              <a:rPr lang="en-US">
                <a:solidFill>
                  <a:schemeClr val="tx1">
                    <a:lumMod val="65000"/>
                    <a:lumOff val="35000"/>
                  </a:schemeClr>
                </a:solidFill>
              </a:rPr>
              <a:pPr>
                <a:spcAft>
                  <a:spcPts val="600"/>
                </a:spcAft>
              </a:pPr>
              <a:t>36</a:t>
            </a:fld>
            <a:endParaRPr lang="en-US">
              <a:solidFill>
                <a:schemeClr val="tx1">
                  <a:lumMod val="65000"/>
                  <a:lumOff val="35000"/>
                </a:schemeClr>
              </a:solidFill>
            </a:endParaRPr>
          </a:p>
        </p:txBody>
      </p:sp>
      <p:sp>
        <p:nvSpPr>
          <p:cNvPr id="17" name="Isosceles Triangle 16">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6" name="Content Placeholder 2">
            <a:extLst>
              <a:ext uri="{FF2B5EF4-FFF2-40B4-BE49-F238E27FC236}">
                <a16:creationId xmlns:a16="http://schemas.microsoft.com/office/drawing/2014/main" id="{E3433033-B8B3-BBC2-7944-100E9069889E}"/>
              </a:ext>
            </a:extLst>
          </p:cNvPr>
          <p:cNvSpPr txBox="1">
            <a:spLocks/>
          </p:cNvSpPr>
          <p:nvPr/>
        </p:nvSpPr>
        <p:spPr bwMode="auto">
          <a:xfrm>
            <a:off x="3392557" y="6539243"/>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lgn="l" rtl="0" eaLnBrk="0" fontAlgn="base" hangingPunct="0">
              <a:spcBef>
                <a:spcPts val="300"/>
              </a:spcBef>
              <a:spcAft>
                <a:spcPct val="0"/>
              </a:spcAft>
              <a:buClr>
                <a:srgbClr val="A04DA3"/>
              </a:buClr>
              <a:buFont typeface="Georgia" pitchFamily="18" charset="0"/>
              <a:buChar char="•"/>
              <a:defRPr sz="2800" kern="1200">
                <a:solidFill>
                  <a:schemeClr val="tx1"/>
                </a:solidFill>
                <a:latin typeface="+mn-lt"/>
                <a:ea typeface="+mn-ea"/>
                <a:cs typeface="+mn-cs"/>
              </a:defRPr>
            </a:lvl1pPr>
            <a:lvl2pPr marL="657225" indent="-246063" algn="l" rtl="0" eaLnBrk="0" fontAlgn="base" hangingPunct="0">
              <a:spcBef>
                <a:spcPts val="300"/>
              </a:spcBef>
              <a:spcAft>
                <a:spcPct val="0"/>
              </a:spcAft>
              <a:buClr>
                <a:schemeClr val="accent2"/>
              </a:buClr>
              <a:buFont typeface="Georgia" pitchFamily="18" charset="0"/>
              <a:buChar char="▫"/>
              <a:defRPr sz="2600" kern="1200">
                <a:solidFill>
                  <a:schemeClr val="accent2"/>
                </a:solidFill>
                <a:latin typeface="+mn-lt"/>
                <a:ea typeface="+mn-ea"/>
                <a:cs typeface="+mn-cs"/>
              </a:defRPr>
            </a:lvl2pPr>
            <a:lvl3pPr marL="922338" indent="-219075" algn="l" rtl="0" eaLnBrk="0" fontAlgn="base" hangingPunct="0">
              <a:spcBef>
                <a:spcPts val="300"/>
              </a:spcBef>
              <a:spcAft>
                <a:spcPct val="0"/>
              </a:spcAft>
              <a:buClr>
                <a:schemeClr val="accent1"/>
              </a:buClr>
              <a:buFont typeface="Wingdings 2" pitchFamily="18" charset="2"/>
              <a:buChar char=""/>
              <a:defRPr sz="2400" kern="1200">
                <a:solidFill>
                  <a:schemeClr val="accent1"/>
                </a:solidFill>
                <a:latin typeface="+mn-lt"/>
                <a:ea typeface="+mn-ea"/>
                <a:cs typeface="+mn-cs"/>
              </a:defRPr>
            </a:lvl3pPr>
            <a:lvl4pPr marL="1179513" indent="-200025" algn="l" rtl="0" eaLnBrk="0" fontAlgn="base" hangingPunct="0">
              <a:spcBef>
                <a:spcPts val="300"/>
              </a:spcBef>
              <a:spcAft>
                <a:spcPct val="0"/>
              </a:spcAft>
              <a:buClr>
                <a:schemeClr val="accent1"/>
              </a:buClr>
              <a:buFont typeface="Wingdings 2" pitchFamily="18" charset="2"/>
              <a:buChar char=""/>
              <a:defRPr sz="2200" kern="1200">
                <a:solidFill>
                  <a:schemeClr val="accent1"/>
                </a:solidFill>
                <a:latin typeface="+mn-lt"/>
                <a:ea typeface="+mn-ea"/>
                <a:cs typeface="+mn-cs"/>
              </a:defRPr>
            </a:lvl4pPr>
            <a:lvl5pPr marL="1389063" indent="-182563" algn="l" rtl="0" eaLnBrk="0" fontAlgn="base" hangingPunct="0">
              <a:spcBef>
                <a:spcPts val="300"/>
              </a:spcBef>
              <a:spcAft>
                <a:spcPct val="0"/>
              </a:spcAft>
              <a:buClr>
                <a:srgbClr val="A04DA3"/>
              </a:buClr>
              <a:buFont typeface="Georgia" pitchFamily="18" charset="0"/>
              <a:buChar char="▫"/>
              <a:defRPr sz="2000" kern="1200">
                <a:solidFill>
                  <a:srgbClr val="A04DA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109537" indent="0" algn="ctr">
              <a:buNone/>
              <a:defRPr/>
            </a:pPr>
            <a:r>
              <a:rPr lang="en-US" altLang="en-US" sz="1200" dirty="0"/>
              <a:t>(</a:t>
            </a:r>
            <a:r>
              <a:rPr lang="en-US" altLang="en-US" sz="1200" dirty="0" err="1"/>
              <a:t>Balkaya</a:t>
            </a:r>
            <a:r>
              <a:rPr lang="en-US" altLang="en-US" sz="1200" dirty="0"/>
              <a:t>-Ince, Tahseen, </a:t>
            </a:r>
            <a:r>
              <a:rPr lang="en-US" altLang="en-US" sz="1200" dirty="0" err="1"/>
              <a:t>Umarji</a:t>
            </a:r>
            <a:r>
              <a:rPr lang="en-US" altLang="en-US" sz="1200" dirty="0"/>
              <a:t>, &amp; Schnitker, 2023, J. of Positive Psychology)</a:t>
            </a:r>
          </a:p>
          <a:p>
            <a:pPr algn="ctr">
              <a:defRPr/>
            </a:pPr>
            <a:endParaRPr lang="en-US" altLang="en-US" sz="1200" dirty="0"/>
          </a:p>
        </p:txBody>
      </p:sp>
      <p:graphicFrame>
        <p:nvGraphicFramePr>
          <p:cNvPr id="4" name="Content Placeholder 7">
            <a:extLst>
              <a:ext uri="{FF2B5EF4-FFF2-40B4-BE49-F238E27FC236}">
                <a16:creationId xmlns:a16="http://schemas.microsoft.com/office/drawing/2014/main" id="{6DF917E6-6360-6D3E-F77F-A0DF5383A65A}"/>
              </a:ext>
            </a:extLst>
          </p:cNvPr>
          <p:cNvGraphicFramePr>
            <a:graphicFrameLocks/>
          </p:cNvGraphicFramePr>
          <p:nvPr>
            <p:extLst>
              <p:ext uri="{D42A27DB-BD31-4B8C-83A1-F6EECF244321}">
                <p14:modId xmlns:p14="http://schemas.microsoft.com/office/powerpoint/2010/main" val="3144350253"/>
              </p:ext>
            </p:extLst>
          </p:nvPr>
        </p:nvGraphicFramePr>
        <p:xfrm>
          <a:off x="5550651" y="2160590"/>
          <a:ext cx="6429411" cy="3418576"/>
        </p:xfrm>
        <a:graphic>
          <a:graphicData uri="http://schemas.openxmlformats.org/drawingml/2006/table">
            <a:tbl>
              <a:tblPr firstRow="1" bandRow="1"/>
              <a:tblGrid>
                <a:gridCol w="2075259">
                  <a:extLst>
                    <a:ext uri="{9D8B030D-6E8A-4147-A177-3AD203B41FA5}">
                      <a16:colId xmlns:a16="http://schemas.microsoft.com/office/drawing/2014/main" val="1137006647"/>
                    </a:ext>
                  </a:extLst>
                </a:gridCol>
                <a:gridCol w="1451384">
                  <a:extLst>
                    <a:ext uri="{9D8B030D-6E8A-4147-A177-3AD203B41FA5}">
                      <a16:colId xmlns:a16="http://schemas.microsoft.com/office/drawing/2014/main" val="3741511046"/>
                    </a:ext>
                  </a:extLst>
                </a:gridCol>
                <a:gridCol w="1451384">
                  <a:extLst>
                    <a:ext uri="{9D8B030D-6E8A-4147-A177-3AD203B41FA5}">
                      <a16:colId xmlns:a16="http://schemas.microsoft.com/office/drawing/2014/main" val="1714305264"/>
                    </a:ext>
                  </a:extLst>
                </a:gridCol>
                <a:gridCol w="1451384">
                  <a:extLst>
                    <a:ext uri="{9D8B030D-6E8A-4147-A177-3AD203B41FA5}">
                      <a16:colId xmlns:a16="http://schemas.microsoft.com/office/drawing/2014/main" val="4001927515"/>
                    </a:ext>
                  </a:extLst>
                </a:gridCol>
              </a:tblGrid>
              <a:tr h="582627">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 </a:t>
                      </a:r>
                      <a:endParaRPr lang="en-US" sz="2500">
                        <a:effectLst/>
                        <a:latin typeface="Times New Roman" panose="02020603050405020304" pitchFamily="18" charset="0"/>
                        <a:ea typeface="Calibri" panose="020F0502020204030204" pitchFamily="34" charset="0"/>
                      </a:endParaRPr>
                    </a:p>
                  </a:txBody>
                  <a:tcPr marL="86244" marR="8624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Before Ramadan</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During Ramadan</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After Ramadan</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9843500"/>
                  </a:ext>
                </a:extLst>
              </a:tr>
              <a:tr h="582627">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Connectedness with Allah</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Lower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Lower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4548716"/>
                  </a:ext>
                </a:extLst>
              </a:tr>
              <a:tr h="582627">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Inhibitory Self-Control</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Lower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Lower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extLst>
                  <a:ext uri="{0D108BD9-81ED-4DB2-BD59-A6C34878D82A}">
                    <a16:rowId xmlns:a16="http://schemas.microsoft.com/office/drawing/2014/main" val="3678312671"/>
                  </a:ext>
                </a:extLst>
              </a:tr>
              <a:tr h="582627">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Initiatory Self-Control</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dirty="0">
                          <a:solidFill>
                            <a:srgbClr val="000000"/>
                          </a:solidFill>
                          <a:effectLst/>
                          <a:latin typeface="Times New Roman" panose="02020603050405020304" pitchFamily="18" charset="0"/>
                          <a:ea typeface="Calibri" panose="020F0502020204030204" pitchFamily="34" charset="0"/>
                        </a:rPr>
                        <a:t>Lower</a:t>
                      </a:r>
                      <a:endParaRPr lang="en-US" sz="2500" dirty="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extLst>
                  <a:ext uri="{0D108BD9-81ED-4DB2-BD59-A6C34878D82A}">
                    <a16:rowId xmlns:a16="http://schemas.microsoft.com/office/drawing/2014/main" val="843348433"/>
                  </a:ext>
                </a:extLst>
              </a:tr>
              <a:tr h="584485">
                <a:tc>
                  <a:txBody>
                    <a:bodyPr/>
                    <a:lstStyle/>
                    <a:p>
                      <a:pPr marL="0" marR="0">
                        <a:spcBef>
                          <a:spcPts val="0"/>
                        </a:spcBef>
                        <a:spcAft>
                          <a:spcPts val="0"/>
                        </a:spcAft>
                      </a:pPr>
                      <a:r>
                        <a:rPr lang="en-US" sz="1800" dirty="0">
                          <a:solidFill>
                            <a:srgbClr val="000000"/>
                          </a:solidFill>
                          <a:effectLst/>
                          <a:latin typeface="Times New Roman" panose="02020603050405020304" pitchFamily="18" charset="0"/>
                          <a:ea typeface="Calibri" panose="020F0502020204030204" pitchFamily="34" charset="0"/>
                        </a:rPr>
                        <a:t>Patience</a:t>
                      </a:r>
                      <a:endParaRPr lang="en-US" sz="2500" dirty="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Lowest</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Highest</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Medium</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a:noFill/>
                    </a:lnB>
                  </a:tcPr>
                </a:tc>
                <a:extLst>
                  <a:ext uri="{0D108BD9-81ED-4DB2-BD59-A6C34878D82A}">
                    <a16:rowId xmlns:a16="http://schemas.microsoft.com/office/drawing/2014/main" val="967747756"/>
                  </a:ext>
                </a:extLst>
              </a:tr>
              <a:tr h="503583">
                <a:tc>
                  <a:txBody>
                    <a:bodyPr/>
                    <a:lstStyle/>
                    <a:p>
                      <a:pPr marL="0" marR="0">
                        <a:spcBef>
                          <a:spcPts val="0"/>
                        </a:spcBef>
                        <a:spcAft>
                          <a:spcPts val="0"/>
                        </a:spcAft>
                      </a:pPr>
                      <a:r>
                        <a:rPr lang="en-US" sz="1800" dirty="0">
                          <a:solidFill>
                            <a:srgbClr val="000000"/>
                          </a:solidFill>
                          <a:effectLst/>
                          <a:latin typeface="Times New Roman" panose="02020603050405020304" pitchFamily="18" charset="0"/>
                          <a:ea typeface="Calibri" panose="020F0502020204030204" pitchFamily="34" charset="0"/>
                        </a:rPr>
                        <a:t>Compassion</a:t>
                      </a:r>
                      <a:endParaRPr lang="en-US" sz="2500" dirty="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Higher</a:t>
                      </a:r>
                      <a:endParaRPr lang="en-US" sz="250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dirty="0">
                          <a:solidFill>
                            <a:srgbClr val="000000"/>
                          </a:solidFill>
                          <a:effectLst/>
                          <a:latin typeface="Times New Roman" panose="02020603050405020304" pitchFamily="18" charset="0"/>
                          <a:ea typeface="Calibri" panose="020F0502020204030204" pitchFamily="34" charset="0"/>
                        </a:rPr>
                        <a:t>Lower</a:t>
                      </a:r>
                      <a:endParaRPr lang="en-US" sz="2500" dirty="0">
                        <a:effectLst/>
                        <a:latin typeface="Times New Roman" panose="02020603050405020304" pitchFamily="18" charset="0"/>
                        <a:ea typeface="Calibri" panose="020F0502020204030204" pitchFamily="34" charset="0"/>
                      </a:endParaRPr>
                    </a:p>
                  </a:txBody>
                  <a:tcPr marL="86244" marR="86244" marT="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1830806"/>
                  </a:ext>
                </a:extLst>
              </a:tr>
            </a:tbl>
          </a:graphicData>
        </a:graphic>
      </p:graphicFrame>
    </p:spTree>
    <p:extLst>
      <p:ext uri="{BB962C8B-B14F-4D97-AF65-F5344CB8AC3E}">
        <p14:creationId xmlns:p14="http://schemas.microsoft.com/office/powerpoint/2010/main" val="29914651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7FC4D-2D2D-3249-4A0D-2F0A111895FC}"/>
              </a:ext>
            </a:extLst>
          </p:cNvPr>
          <p:cNvSpPr>
            <a:spLocks noGrp="1"/>
          </p:cNvSpPr>
          <p:nvPr>
            <p:ph type="title"/>
          </p:nvPr>
        </p:nvSpPr>
        <p:spPr/>
        <p:txBody>
          <a:bodyPr/>
          <a:lstStyle/>
          <a:p>
            <a:r>
              <a:rPr lang="en-US" dirty="0"/>
              <a:t>What do the data say?</a:t>
            </a:r>
          </a:p>
        </p:txBody>
      </p:sp>
      <p:sp>
        <p:nvSpPr>
          <p:cNvPr id="3" name="Content Placeholder 2">
            <a:extLst>
              <a:ext uri="{FF2B5EF4-FFF2-40B4-BE49-F238E27FC236}">
                <a16:creationId xmlns:a16="http://schemas.microsoft.com/office/drawing/2014/main" id="{1E537D50-CDD3-0944-B62D-36CD2DF259D0}"/>
              </a:ext>
            </a:extLst>
          </p:cNvPr>
          <p:cNvSpPr>
            <a:spLocks noGrp="1"/>
          </p:cNvSpPr>
          <p:nvPr>
            <p:ph idx="1"/>
          </p:nvPr>
        </p:nvSpPr>
        <p:spPr>
          <a:xfrm>
            <a:off x="677334" y="1364974"/>
            <a:ext cx="8596668" cy="5022573"/>
          </a:xfrm>
        </p:spPr>
        <p:txBody>
          <a:bodyPr>
            <a:normAutofit lnSpcReduction="10000"/>
          </a:bodyPr>
          <a:lstStyle/>
          <a:p>
            <a:endParaRPr lang="en-US" sz="2400" dirty="0"/>
          </a:p>
          <a:p>
            <a:r>
              <a:rPr lang="en-US" sz="3200" dirty="0"/>
              <a:t>Is a transcendent, beyond-the-self purpose more effective in cultivating patience? </a:t>
            </a:r>
          </a:p>
          <a:p>
            <a:pPr lvl="1"/>
            <a:r>
              <a:rPr lang="en-US" sz="2200" dirty="0"/>
              <a:t>Experimental</a:t>
            </a:r>
          </a:p>
          <a:p>
            <a:pPr lvl="1"/>
            <a:r>
              <a:rPr lang="en-US" sz="2200" dirty="0"/>
              <a:t>Quasi-experimental longitudinal</a:t>
            </a:r>
          </a:p>
          <a:p>
            <a:pPr lvl="2"/>
            <a:r>
              <a:rPr lang="en-US" sz="2000" dirty="0"/>
              <a:t>Experience sampling methodology</a:t>
            </a:r>
          </a:p>
          <a:p>
            <a:pPr lvl="1"/>
            <a:endParaRPr lang="en-US" sz="2200" dirty="0"/>
          </a:p>
          <a:p>
            <a:pPr lvl="1"/>
            <a:r>
              <a:rPr lang="en-US" sz="2200" dirty="0"/>
              <a:t>Additional designs to test the question:</a:t>
            </a:r>
          </a:p>
          <a:p>
            <a:pPr lvl="2"/>
            <a:r>
              <a:rPr lang="en-US" sz="2000" dirty="0"/>
              <a:t>Correlational</a:t>
            </a:r>
          </a:p>
          <a:p>
            <a:pPr lvl="2"/>
            <a:r>
              <a:rPr lang="en-US" sz="2000" dirty="0"/>
              <a:t>Experiments in the laboratory</a:t>
            </a:r>
          </a:p>
          <a:p>
            <a:pPr lvl="2"/>
            <a:r>
              <a:rPr lang="en-US" sz="2000" dirty="0"/>
              <a:t>Longitudinal</a:t>
            </a:r>
          </a:p>
          <a:p>
            <a:pPr lvl="2"/>
            <a:endParaRPr lang="en-US" sz="2000" dirty="0"/>
          </a:p>
        </p:txBody>
      </p:sp>
      <p:sp>
        <p:nvSpPr>
          <p:cNvPr id="4" name="TextBox 3">
            <a:extLst>
              <a:ext uri="{FF2B5EF4-FFF2-40B4-BE49-F238E27FC236}">
                <a16:creationId xmlns:a16="http://schemas.microsoft.com/office/drawing/2014/main" id="{76F2CB7B-2FA8-50ED-7500-403A4B7956FD}"/>
              </a:ext>
            </a:extLst>
          </p:cNvPr>
          <p:cNvSpPr txBox="1"/>
          <p:nvPr/>
        </p:nvSpPr>
        <p:spPr>
          <a:xfrm>
            <a:off x="6440556" y="2952930"/>
            <a:ext cx="1338469" cy="923330"/>
          </a:xfrm>
          <a:prstGeom prst="rect">
            <a:avLst/>
          </a:prstGeom>
          <a:noFill/>
        </p:spPr>
        <p:txBody>
          <a:bodyPr wrap="square" rtlCol="0">
            <a:spAutoFit/>
          </a:bodyPr>
          <a:lstStyle/>
          <a:p>
            <a:r>
              <a:rPr lang="en-US" sz="5400" dirty="0">
                <a:solidFill>
                  <a:schemeClr val="accent2">
                    <a:lumMod val="50000"/>
                  </a:schemeClr>
                </a:solidFill>
              </a:rPr>
              <a:t>Yes</a:t>
            </a:r>
            <a:endParaRPr lang="en-US" dirty="0">
              <a:solidFill>
                <a:schemeClr val="accent2">
                  <a:lumMod val="50000"/>
                </a:schemeClr>
              </a:solidFill>
            </a:endParaRPr>
          </a:p>
        </p:txBody>
      </p:sp>
      <p:sp>
        <p:nvSpPr>
          <p:cNvPr id="5" name="Slide Number Placeholder 4">
            <a:extLst>
              <a:ext uri="{FF2B5EF4-FFF2-40B4-BE49-F238E27FC236}">
                <a16:creationId xmlns:a16="http://schemas.microsoft.com/office/drawing/2014/main" id="{CA0713E3-321C-CEA9-765B-AEC74B362607}"/>
              </a:ext>
            </a:extLst>
          </p:cNvPr>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150068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387D8-511F-478B-9558-0FCCF735B0F1}"/>
              </a:ext>
            </a:extLst>
          </p:cNvPr>
          <p:cNvSpPr>
            <a:spLocks noGrp="1"/>
          </p:cNvSpPr>
          <p:nvPr>
            <p:ph type="title"/>
          </p:nvPr>
        </p:nvSpPr>
        <p:spPr>
          <a:xfrm>
            <a:off x="677334" y="609600"/>
            <a:ext cx="8596668" cy="1320800"/>
          </a:xfrm>
        </p:spPr>
        <p:txBody>
          <a:bodyPr vert="horz" lIns="91440" tIns="45720" rIns="91440" bIns="45720" rtlCol="0" anchor="t">
            <a:normAutofit/>
          </a:bodyPr>
          <a:lstStyle/>
          <a:p>
            <a:r>
              <a:rPr lang="en-US" i="1" kern="1200">
                <a:latin typeface="+mj-lt"/>
                <a:ea typeface="+mj-ea"/>
                <a:cs typeface="+mj-cs"/>
              </a:rPr>
              <a:t>How do we conceptualize virtues within the personality system?</a:t>
            </a:r>
          </a:p>
        </p:txBody>
      </p:sp>
      <p:pic>
        <p:nvPicPr>
          <p:cNvPr id="39" name="Content Placeholder 6" descr="Head with Gears">
            <a:extLst>
              <a:ext uri="{FF2B5EF4-FFF2-40B4-BE49-F238E27FC236}">
                <a16:creationId xmlns:a16="http://schemas.microsoft.com/office/drawing/2014/main" id="{D91D3021-7F26-42EC-B5CE-5A030F7720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0811" y="2160589"/>
            <a:ext cx="2915973" cy="2915973"/>
          </a:xfrm>
          <a:prstGeom prst="rect">
            <a:avLst/>
          </a:prstGeom>
        </p:spPr>
      </p:pic>
      <p:sp>
        <p:nvSpPr>
          <p:cNvPr id="43" name="Content Placeholder 42">
            <a:extLst>
              <a:ext uri="{FF2B5EF4-FFF2-40B4-BE49-F238E27FC236}">
                <a16:creationId xmlns:a16="http://schemas.microsoft.com/office/drawing/2014/main" id="{169BF9E6-14DE-40F7-BDE6-0BA9317E98B2}"/>
              </a:ext>
            </a:extLst>
          </p:cNvPr>
          <p:cNvSpPr>
            <a:spLocks noGrp="1"/>
          </p:cNvSpPr>
          <p:nvPr>
            <p:ph idx="1"/>
          </p:nvPr>
        </p:nvSpPr>
        <p:spPr>
          <a:xfrm>
            <a:off x="2902225" y="1930400"/>
            <a:ext cx="6798365" cy="4735443"/>
          </a:xfrm>
        </p:spPr>
        <p:txBody>
          <a:bodyPr>
            <a:normAutofit/>
          </a:bodyPr>
          <a:lstStyle/>
          <a:p>
            <a:r>
              <a:rPr lang="en-US" sz="2400" dirty="0"/>
              <a:t>Levels of personality:</a:t>
            </a:r>
          </a:p>
          <a:p>
            <a:pPr lvl="1"/>
            <a:r>
              <a:rPr lang="en-US" sz="2000" dirty="0"/>
              <a:t>Traits</a:t>
            </a:r>
          </a:p>
          <a:p>
            <a:pPr lvl="1"/>
            <a:r>
              <a:rPr lang="en-US" sz="2000" dirty="0"/>
              <a:t>Characteristic Adaptations/Motivations</a:t>
            </a:r>
          </a:p>
          <a:p>
            <a:pPr lvl="1"/>
            <a:r>
              <a:rPr lang="en-US" sz="2000" dirty="0"/>
              <a:t>Narrative Identity</a:t>
            </a:r>
          </a:p>
          <a:p>
            <a:r>
              <a:rPr lang="en-US" sz="2400" dirty="0"/>
              <a:t>View 1: </a:t>
            </a:r>
            <a:r>
              <a:rPr lang="en-US" sz="2000" dirty="0"/>
              <a:t>Virtues as traits within Whole Trait Theory conceptualization</a:t>
            </a:r>
          </a:p>
          <a:p>
            <a:pPr lvl="2"/>
            <a:r>
              <a:rPr lang="en-US" sz="1800" dirty="0" err="1"/>
              <a:t>Fleeson</a:t>
            </a:r>
            <a:r>
              <a:rPr lang="en-US" sz="1800" dirty="0"/>
              <a:t>, </a:t>
            </a:r>
            <a:r>
              <a:rPr lang="en-US" sz="1800" dirty="0" err="1"/>
              <a:t>Jayawickreme</a:t>
            </a:r>
            <a:endParaRPr lang="en-US" sz="1800" dirty="0"/>
          </a:p>
          <a:p>
            <a:r>
              <a:rPr lang="en-US" sz="2400" dirty="0"/>
              <a:t>View 2: </a:t>
            </a:r>
            <a:r>
              <a:rPr lang="en-US" sz="2000" dirty="0"/>
              <a:t>Virtues as characteristic adaptations connected to a transcendent narrative identity</a:t>
            </a:r>
          </a:p>
          <a:p>
            <a:pPr lvl="2"/>
            <a:r>
              <a:rPr lang="en-US" sz="1800" dirty="0"/>
              <a:t>Schnitker, Lapsley, Lerner</a:t>
            </a:r>
          </a:p>
        </p:txBody>
      </p:sp>
      <p:sp>
        <p:nvSpPr>
          <p:cNvPr id="3" name="Slide Number Placeholder 2">
            <a:extLst>
              <a:ext uri="{FF2B5EF4-FFF2-40B4-BE49-F238E27FC236}">
                <a16:creationId xmlns:a16="http://schemas.microsoft.com/office/drawing/2014/main" id="{EE2EE035-61EC-C398-0EAD-AA387996BC79}"/>
              </a:ext>
            </a:extLst>
          </p:cNvPr>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2366589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wmsbf.files.wordpress.com/2013/02/virtues.gif">
            <a:extLst>
              <a:ext uri="{FF2B5EF4-FFF2-40B4-BE49-F238E27FC236}">
                <a16:creationId xmlns:a16="http://schemas.microsoft.com/office/drawing/2014/main" id="{FCC4D6DE-92FF-43BB-B161-5F17CA3157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9882" y="812800"/>
            <a:ext cx="6301317" cy="593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040D4966-2EA1-4A1C-A39D-761BF0DCE543}"/>
              </a:ext>
            </a:extLst>
          </p:cNvPr>
          <p:cNvSpPr>
            <a:spLocks noGrp="1"/>
          </p:cNvSpPr>
          <p:nvPr>
            <p:ph type="title"/>
          </p:nvPr>
        </p:nvSpPr>
        <p:spPr/>
        <p:txBody>
          <a:bodyPr/>
          <a:lstStyle/>
          <a:p>
            <a:r>
              <a:rPr lang="en-US" dirty="0"/>
              <a:t>What are virtues?</a:t>
            </a:r>
          </a:p>
        </p:txBody>
      </p:sp>
      <p:sp>
        <p:nvSpPr>
          <p:cNvPr id="3" name="Content Placeholder 2">
            <a:extLst>
              <a:ext uri="{FF2B5EF4-FFF2-40B4-BE49-F238E27FC236}">
                <a16:creationId xmlns:a16="http://schemas.microsoft.com/office/drawing/2014/main" id="{2A4A72B8-0E86-4D19-ABCE-089C2CF473FF}"/>
              </a:ext>
            </a:extLst>
          </p:cNvPr>
          <p:cNvSpPr>
            <a:spLocks noGrp="1"/>
          </p:cNvSpPr>
          <p:nvPr>
            <p:ph idx="1"/>
          </p:nvPr>
        </p:nvSpPr>
        <p:spPr>
          <a:xfrm>
            <a:off x="508000" y="1488613"/>
            <a:ext cx="8596668" cy="3880773"/>
          </a:xfrm>
        </p:spPr>
        <p:txBody>
          <a:bodyPr>
            <a:normAutofit/>
          </a:bodyPr>
          <a:lstStyle/>
          <a:p>
            <a:r>
              <a:rPr lang="en-US" sz="2400" dirty="0"/>
              <a:t>As a psychologist…..</a:t>
            </a:r>
          </a:p>
        </p:txBody>
      </p:sp>
      <p:sp>
        <p:nvSpPr>
          <p:cNvPr id="4" name="Slide Number Placeholder 3">
            <a:extLst>
              <a:ext uri="{FF2B5EF4-FFF2-40B4-BE49-F238E27FC236}">
                <a16:creationId xmlns:a16="http://schemas.microsoft.com/office/drawing/2014/main" id="{DFD83062-44E8-3C47-5FCF-5CCE168B2485}"/>
              </a:ext>
            </a:extLst>
          </p:cNvPr>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946446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D4966-2EA1-4A1C-A39D-761BF0DCE543}"/>
              </a:ext>
            </a:extLst>
          </p:cNvPr>
          <p:cNvSpPr>
            <a:spLocks noGrp="1"/>
          </p:cNvSpPr>
          <p:nvPr>
            <p:ph type="title"/>
          </p:nvPr>
        </p:nvSpPr>
        <p:spPr/>
        <p:txBody>
          <a:bodyPr/>
          <a:lstStyle/>
          <a:p>
            <a:r>
              <a:rPr lang="en-US" dirty="0"/>
              <a:t>What are virtues?</a:t>
            </a:r>
          </a:p>
        </p:txBody>
      </p:sp>
      <p:sp>
        <p:nvSpPr>
          <p:cNvPr id="3" name="Content Placeholder 2">
            <a:extLst>
              <a:ext uri="{FF2B5EF4-FFF2-40B4-BE49-F238E27FC236}">
                <a16:creationId xmlns:a16="http://schemas.microsoft.com/office/drawing/2014/main" id="{2A4A72B8-0E86-4D19-ABCE-089C2CF473FF}"/>
              </a:ext>
            </a:extLst>
          </p:cNvPr>
          <p:cNvSpPr>
            <a:spLocks noGrp="1"/>
          </p:cNvSpPr>
          <p:nvPr>
            <p:ph idx="1"/>
          </p:nvPr>
        </p:nvSpPr>
        <p:spPr>
          <a:xfrm>
            <a:off x="508000" y="1488613"/>
            <a:ext cx="8596668" cy="3880773"/>
          </a:xfrm>
        </p:spPr>
        <p:txBody>
          <a:bodyPr>
            <a:normAutofit/>
          </a:bodyPr>
          <a:lstStyle/>
          <a:p>
            <a:r>
              <a:rPr lang="en-US" sz="2400" dirty="0"/>
              <a:t>As a psychologist…..</a:t>
            </a:r>
          </a:p>
        </p:txBody>
      </p:sp>
      <p:pic>
        <p:nvPicPr>
          <p:cNvPr id="4" name="Picture 3">
            <a:extLst>
              <a:ext uri="{FF2B5EF4-FFF2-40B4-BE49-F238E27FC236}">
                <a16:creationId xmlns:a16="http://schemas.microsoft.com/office/drawing/2014/main" id="{1FBF06C8-06CA-47C6-8AE2-44FF3486749A}"/>
              </a:ext>
            </a:extLst>
          </p:cNvPr>
          <p:cNvPicPr>
            <a:picLocks noChangeAspect="1"/>
          </p:cNvPicPr>
          <p:nvPr/>
        </p:nvPicPr>
        <p:blipFill>
          <a:blip r:embed="rId3"/>
          <a:stretch>
            <a:fillRect/>
          </a:stretch>
        </p:blipFill>
        <p:spPr>
          <a:xfrm>
            <a:off x="2393334" y="2298084"/>
            <a:ext cx="4826000" cy="3950315"/>
          </a:xfrm>
          <a:prstGeom prst="rect">
            <a:avLst/>
          </a:prstGeom>
        </p:spPr>
      </p:pic>
      <p:sp>
        <p:nvSpPr>
          <p:cNvPr id="5" name="Slide Number Placeholder 4">
            <a:extLst>
              <a:ext uri="{FF2B5EF4-FFF2-40B4-BE49-F238E27FC236}">
                <a16:creationId xmlns:a16="http://schemas.microsoft.com/office/drawing/2014/main" id="{8937A718-2136-4E2E-2BCD-7215CFE4E8D1}"/>
              </a:ext>
            </a:extLst>
          </p:cNvPr>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2711894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0D751-A982-4E2B-A23B-F94E1B1BD98A}"/>
              </a:ext>
            </a:extLst>
          </p:cNvPr>
          <p:cNvSpPr>
            <a:spLocks noGrp="1"/>
          </p:cNvSpPr>
          <p:nvPr>
            <p:ph type="title"/>
          </p:nvPr>
        </p:nvSpPr>
        <p:spPr>
          <a:xfrm>
            <a:off x="2849562" y="609600"/>
            <a:ext cx="6424439" cy="1320800"/>
          </a:xfrm>
        </p:spPr>
        <p:txBody>
          <a:bodyPr>
            <a:normAutofit/>
          </a:bodyPr>
          <a:lstStyle/>
          <a:p>
            <a:pPr>
              <a:lnSpc>
                <a:spcPct val="90000"/>
              </a:lnSpc>
            </a:pPr>
            <a:r>
              <a:rPr lang="en-US" sz="2800" dirty="0"/>
              <a:t>What are virtues?</a:t>
            </a:r>
            <a:br>
              <a:rPr lang="en-US" sz="2800" dirty="0"/>
            </a:br>
            <a:r>
              <a:rPr lang="en-US" sz="2400" dirty="0"/>
              <a:t>Ratchford, Pawl, &amp; Schnitker (under review)</a:t>
            </a:r>
            <a:endParaRPr lang="en-US" sz="2800" dirty="0"/>
          </a:p>
        </p:txBody>
      </p:sp>
      <p:pic>
        <p:nvPicPr>
          <p:cNvPr id="5" name="Picture 4">
            <a:extLst>
              <a:ext uri="{FF2B5EF4-FFF2-40B4-BE49-F238E27FC236}">
                <a16:creationId xmlns:a16="http://schemas.microsoft.com/office/drawing/2014/main" id="{8BD271BD-4306-479A-8527-393D94F02AA1}"/>
              </a:ext>
            </a:extLst>
          </p:cNvPr>
          <p:cNvPicPr>
            <a:picLocks noChangeAspect="1"/>
          </p:cNvPicPr>
          <p:nvPr/>
        </p:nvPicPr>
        <p:blipFill rotWithShape="1">
          <a:blip r:embed="rId3"/>
          <a:srcRect l="17946" r="4" b="4"/>
          <a:stretch/>
        </p:blipFill>
        <p:spPr>
          <a:xfrm>
            <a:off x="1" y="10"/>
            <a:ext cx="2204759" cy="3433854"/>
          </a:xfrm>
          <a:custGeom>
            <a:avLst/>
            <a:gdLst/>
            <a:ahLst/>
            <a:cxnLst/>
            <a:rect l="l" t="t" r="r" b="b"/>
            <a:pathLst>
              <a:path w="2204759" h="3433864">
                <a:moveTo>
                  <a:pt x="0" y="0"/>
                </a:moveTo>
                <a:lnTo>
                  <a:pt x="1674254" y="0"/>
                </a:lnTo>
                <a:lnTo>
                  <a:pt x="2204759" y="3433864"/>
                </a:lnTo>
                <a:lnTo>
                  <a:pt x="0" y="3433864"/>
                </a:lnTo>
                <a:close/>
              </a:path>
            </a:pathLst>
          </a:custGeom>
        </p:spPr>
      </p:pic>
      <p:pic>
        <p:nvPicPr>
          <p:cNvPr id="4" name="Picture 3">
            <a:extLst>
              <a:ext uri="{FF2B5EF4-FFF2-40B4-BE49-F238E27FC236}">
                <a16:creationId xmlns:a16="http://schemas.microsoft.com/office/drawing/2014/main" id="{6CC1DC6B-4F51-4220-823B-5EC17254C4C3}"/>
              </a:ext>
            </a:extLst>
          </p:cNvPr>
          <p:cNvPicPr>
            <a:picLocks noChangeAspect="1"/>
          </p:cNvPicPr>
          <p:nvPr/>
        </p:nvPicPr>
        <p:blipFill rotWithShape="1">
          <a:blip r:embed="rId4"/>
          <a:srcRect l="14565" r="5819" b="4"/>
          <a:stretch/>
        </p:blipFill>
        <p:spPr>
          <a:xfrm>
            <a:off x="20" y="3433864"/>
            <a:ext cx="2734036" cy="3433865"/>
          </a:xfrm>
          <a:custGeom>
            <a:avLst/>
            <a:gdLst/>
            <a:ahLst/>
            <a:cxnLst/>
            <a:rect l="l" t="t" r="r" b="b"/>
            <a:pathLst>
              <a:path w="2734056" h="3433865">
                <a:moveTo>
                  <a:pt x="0" y="0"/>
                </a:moveTo>
                <a:lnTo>
                  <a:pt x="2204758" y="0"/>
                </a:lnTo>
                <a:lnTo>
                  <a:pt x="2734056" y="3426053"/>
                </a:lnTo>
                <a:lnTo>
                  <a:pt x="2734056" y="3433865"/>
                </a:lnTo>
                <a:lnTo>
                  <a:pt x="461457" y="3433865"/>
                </a:lnTo>
                <a:lnTo>
                  <a:pt x="0" y="706119"/>
                </a:lnTo>
                <a:close/>
              </a:path>
            </a:pathLst>
          </a:custGeom>
        </p:spPr>
      </p:pic>
      <p:cxnSp>
        <p:nvCxnSpPr>
          <p:cNvPr id="10" name="Straight Connector 9">
            <a:extLst>
              <a:ext uri="{FF2B5EF4-FFF2-40B4-BE49-F238E27FC236}">
                <a16:creationId xmlns:a16="http://schemas.microsoft.com/office/drawing/2014/main" id="{84F4D647-BB10-471B-85B2-D920AB37717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3433864"/>
            <a:ext cx="22267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Isosceles Triangle 8">
            <a:extLst>
              <a:ext uri="{FF2B5EF4-FFF2-40B4-BE49-F238E27FC236}">
                <a16:creationId xmlns:a16="http://schemas.microsoft.com/office/drawing/2014/main" id="{5492A6E7-4E36-4CFA-B4B1-961FCDDA99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 name="Content Placeholder 2">
            <a:extLst>
              <a:ext uri="{FF2B5EF4-FFF2-40B4-BE49-F238E27FC236}">
                <a16:creationId xmlns:a16="http://schemas.microsoft.com/office/drawing/2014/main" id="{493658CF-D4AD-4F55-91C7-B2D9BE566AE8}"/>
              </a:ext>
            </a:extLst>
          </p:cNvPr>
          <p:cNvSpPr>
            <a:spLocks noGrp="1"/>
          </p:cNvSpPr>
          <p:nvPr>
            <p:ph idx="1"/>
          </p:nvPr>
        </p:nvSpPr>
        <p:spPr>
          <a:xfrm>
            <a:off x="2849562" y="1676406"/>
            <a:ext cx="6718508" cy="4690523"/>
          </a:xfrm>
        </p:spPr>
        <p:txBody>
          <a:bodyPr>
            <a:normAutofit fontScale="92500"/>
          </a:bodyPr>
          <a:lstStyle/>
          <a:p>
            <a:pPr marL="0" indent="0">
              <a:buNone/>
            </a:pPr>
            <a:r>
              <a:rPr lang="en-US" sz="2400" dirty="0"/>
              <a:t>Virtues are	</a:t>
            </a:r>
          </a:p>
          <a:p>
            <a:pPr marL="0" indent="0">
              <a:buNone/>
            </a:pPr>
            <a:r>
              <a:rPr lang="en-US" sz="2400" dirty="0"/>
              <a:t>“(a) dispositional (b) deep-seated (c) habits (d) that contribute to flourishing and (e) that produce activities with the following three features: they are (f) done well, (g) not done poorly, and (h) in accordance with the right motivation and reason.” </a:t>
            </a:r>
          </a:p>
          <a:p>
            <a:pPr marL="0" indent="0">
              <a:buNone/>
            </a:pPr>
            <a:r>
              <a:rPr lang="en-US" sz="1600" dirty="0"/>
              <a:t>(Ratchford, Pawl, Jeffrey, &amp; Schnitker, 2023, p. 5)</a:t>
            </a:r>
          </a:p>
          <a:p>
            <a:pPr marL="0" indent="0">
              <a:buNone/>
            </a:pPr>
            <a:endParaRPr lang="en-US" sz="2000" dirty="0"/>
          </a:p>
          <a:p>
            <a:pPr marL="0" indent="0">
              <a:buNone/>
            </a:pPr>
            <a:r>
              <a:rPr lang="en-US" sz="2000" dirty="0"/>
              <a:t>Common Characteristics (that may or may not fit the definition):</a:t>
            </a:r>
          </a:p>
          <a:p>
            <a:r>
              <a:rPr lang="en-US" sz="2000" dirty="0"/>
              <a:t>Acquired by cultivation</a:t>
            </a:r>
          </a:p>
          <a:p>
            <a:r>
              <a:rPr lang="en-US" sz="2000" dirty="0"/>
              <a:t>Activity is situated at the mean</a:t>
            </a:r>
          </a:p>
        </p:txBody>
      </p:sp>
      <p:sp>
        <p:nvSpPr>
          <p:cNvPr id="6" name="Slide Number Placeholder 5">
            <a:extLst>
              <a:ext uri="{FF2B5EF4-FFF2-40B4-BE49-F238E27FC236}">
                <a16:creationId xmlns:a16="http://schemas.microsoft.com/office/drawing/2014/main" id="{8E1927DD-73C6-A672-299A-1E76EB3F32EC}"/>
              </a:ext>
            </a:extLst>
          </p:cNvPr>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799518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2D9D1-43F5-4B47-AEF3-64CA5DF16785}"/>
              </a:ext>
            </a:extLst>
          </p:cNvPr>
          <p:cNvSpPr>
            <a:spLocks noGrp="1"/>
          </p:cNvSpPr>
          <p:nvPr>
            <p:ph type="title"/>
          </p:nvPr>
        </p:nvSpPr>
        <p:spPr>
          <a:xfrm>
            <a:off x="654918" y="3856352"/>
            <a:ext cx="9385814" cy="1096648"/>
          </a:xfrm>
        </p:spPr>
        <p:txBody>
          <a:bodyPr vert="horz" lIns="91440" tIns="45720" rIns="91440" bIns="45720" rtlCol="0" anchor="b">
            <a:normAutofit/>
          </a:bodyPr>
          <a:lstStyle/>
          <a:p>
            <a:pPr>
              <a:lnSpc>
                <a:spcPct val="90000"/>
              </a:lnSpc>
            </a:pPr>
            <a:r>
              <a:rPr lang="en-US" sz="3300" dirty="0"/>
              <a:t>What can we learn from psychological science?</a:t>
            </a:r>
          </a:p>
        </p:txBody>
      </p:sp>
      <p:pic>
        <p:nvPicPr>
          <p:cNvPr id="6" name="Picture 5" descr="A picture containing indoor&#10;&#10;Description automatically generated">
            <a:extLst>
              <a:ext uri="{FF2B5EF4-FFF2-40B4-BE49-F238E27FC236}">
                <a16:creationId xmlns:a16="http://schemas.microsoft.com/office/drawing/2014/main" id="{036CCCDF-D819-41F5-99A7-95CAD9E52B1F}"/>
              </a:ext>
            </a:extLst>
          </p:cNvPr>
          <p:cNvPicPr>
            <a:picLocks noChangeAspect="1"/>
          </p:cNvPicPr>
          <p:nvPr/>
        </p:nvPicPr>
        <p:blipFill rotWithShape="1">
          <a:blip r:embed="rId2"/>
          <a:srcRect t="4401" r="2" b="617"/>
          <a:stretch/>
        </p:blipFill>
        <p:spPr>
          <a:xfrm>
            <a:off x="677334" y="468621"/>
            <a:ext cx="8274669" cy="3635025"/>
          </a:xfrm>
          <a:custGeom>
            <a:avLst/>
            <a:gdLst>
              <a:gd name="connsiteX0" fmla="*/ 540554 w 8274669"/>
              <a:gd name="connsiteY0" fmla="*/ 0 h 3635025"/>
              <a:gd name="connsiteX1" fmla="*/ 8274669 w 8274669"/>
              <a:gd name="connsiteY1" fmla="*/ 0 h 3635025"/>
              <a:gd name="connsiteX2" fmla="*/ 8274669 w 8274669"/>
              <a:gd name="connsiteY2" fmla="*/ 3635025 h 3635025"/>
              <a:gd name="connsiteX3" fmla="*/ 0 w 8274669"/>
              <a:gd name="connsiteY3" fmla="*/ 3635025 h 3635025"/>
            </a:gdLst>
            <a:ahLst/>
            <a:cxnLst>
              <a:cxn ang="0">
                <a:pos x="connsiteX0" y="connsiteY0"/>
              </a:cxn>
              <a:cxn ang="0">
                <a:pos x="connsiteX1" y="connsiteY1"/>
              </a:cxn>
              <a:cxn ang="0">
                <a:pos x="connsiteX2" y="connsiteY2"/>
              </a:cxn>
              <a:cxn ang="0">
                <a:pos x="connsiteX3" y="connsiteY3"/>
              </a:cxn>
            </a:cxnLst>
            <a:rect l="l" t="t" r="r" b="b"/>
            <a:pathLst>
              <a:path w="8274669" h="3635025">
                <a:moveTo>
                  <a:pt x="540554" y="0"/>
                </a:moveTo>
                <a:lnTo>
                  <a:pt x="8274669" y="0"/>
                </a:lnTo>
                <a:lnTo>
                  <a:pt x="8274669" y="3635025"/>
                </a:lnTo>
                <a:lnTo>
                  <a:pt x="0" y="3635025"/>
                </a:lnTo>
                <a:close/>
              </a:path>
            </a:pathLst>
          </a:custGeom>
        </p:spPr>
      </p:pic>
      <p:sp>
        <p:nvSpPr>
          <p:cNvPr id="3" name="Slide Number Placeholder 2">
            <a:extLst>
              <a:ext uri="{FF2B5EF4-FFF2-40B4-BE49-F238E27FC236}">
                <a16:creationId xmlns:a16="http://schemas.microsoft.com/office/drawing/2014/main" id="{1E75FDD6-151F-F7EF-D907-417456A6B827}"/>
              </a:ext>
            </a:extLst>
          </p:cNvPr>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6123166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387D8-511F-478B-9558-0FCCF735B0F1}"/>
              </a:ext>
            </a:extLst>
          </p:cNvPr>
          <p:cNvSpPr>
            <a:spLocks noGrp="1"/>
          </p:cNvSpPr>
          <p:nvPr>
            <p:ph type="title"/>
          </p:nvPr>
        </p:nvSpPr>
        <p:spPr>
          <a:xfrm>
            <a:off x="677334" y="609600"/>
            <a:ext cx="8596668" cy="1320800"/>
          </a:xfrm>
        </p:spPr>
        <p:txBody>
          <a:bodyPr vert="horz" lIns="91440" tIns="45720" rIns="91440" bIns="45720" rtlCol="0" anchor="t">
            <a:normAutofit/>
          </a:bodyPr>
          <a:lstStyle/>
          <a:p>
            <a:r>
              <a:rPr lang="en-US" i="1" kern="1200">
                <a:latin typeface="+mj-lt"/>
                <a:ea typeface="+mj-ea"/>
                <a:cs typeface="+mj-cs"/>
              </a:rPr>
              <a:t>How do we conceptualize virtues within the personality system?</a:t>
            </a:r>
          </a:p>
        </p:txBody>
      </p:sp>
      <p:pic>
        <p:nvPicPr>
          <p:cNvPr id="39" name="Content Placeholder 6" descr="Head with Gears">
            <a:extLst>
              <a:ext uri="{FF2B5EF4-FFF2-40B4-BE49-F238E27FC236}">
                <a16:creationId xmlns:a16="http://schemas.microsoft.com/office/drawing/2014/main" id="{D91D3021-7F26-42EC-B5CE-5A030F7720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0811" y="2160589"/>
            <a:ext cx="2915973" cy="2915973"/>
          </a:xfrm>
          <a:prstGeom prst="rect">
            <a:avLst/>
          </a:prstGeom>
        </p:spPr>
      </p:pic>
      <p:sp>
        <p:nvSpPr>
          <p:cNvPr id="43" name="Content Placeholder 42">
            <a:extLst>
              <a:ext uri="{FF2B5EF4-FFF2-40B4-BE49-F238E27FC236}">
                <a16:creationId xmlns:a16="http://schemas.microsoft.com/office/drawing/2014/main" id="{169BF9E6-14DE-40F7-BDE6-0BA9317E98B2}"/>
              </a:ext>
            </a:extLst>
          </p:cNvPr>
          <p:cNvSpPr>
            <a:spLocks noGrp="1"/>
          </p:cNvSpPr>
          <p:nvPr>
            <p:ph idx="1"/>
          </p:nvPr>
        </p:nvSpPr>
        <p:spPr>
          <a:xfrm>
            <a:off x="2902225" y="1930400"/>
            <a:ext cx="6798365" cy="4735443"/>
          </a:xfrm>
        </p:spPr>
        <p:txBody>
          <a:bodyPr>
            <a:normAutofit/>
          </a:bodyPr>
          <a:lstStyle/>
          <a:p>
            <a:r>
              <a:rPr lang="en-US" sz="2400" dirty="0"/>
              <a:t>Levels of personality:</a:t>
            </a:r>
          </a:p>
          <a:p>
            <a:pPr lvl="1"/>
            <a:r>
              <a:rPr lang="en-US" sz="2000" dirty="0"/>
              <a:t>Traits</a:t>
            </a:r>
          </a:p>
          <a:p>
            <a:pPr lvl="1"/>
            <a:r>
              <a:rPr lang="en-US" sz="2000" dirty="0"/>
              <a:t>Characteristic Adaptations/Motivations</a:t>
            </a:r>
          </a:p>
          <a:p>
            <a:pPr lvl="1"/>
            <a:r>
              <a:rPr lang="en-US" sz="2000" dirty="0"/>
              <a:t>Narrative Identity</a:t>
            </a:r>
          </a:p>
          <a:p>
            <a:r>
              <a:rPr lang="en-US" sz="2400" dirty="0"/>
              <a:t>View 1: </a:t>
            </a:r>
            <a:r>
              <a:rPr lang="en-US" sz="2000" dirty="0"/>
              <a:t>Virtues as traits within Whole Trait Theory conceptualization</a:t>
            </a:r>
          </a:p>
          <a:p>
            <a:pPr lvl="2"/>
            <a:r>
              <a:rPr lang="en-US" sz="1800" dirty="0" err="1"/>
              <a:t>Fleeson</a:t>
            </a:r>
            <a:r>
              <a:rPr lang="en-US" sz="1800" dirty="0"/>
              <a:t>, </a:t>
            </a:r>
            <a:r>
              <a:rPr lang="en-US" sz="1800" dirty="0" err="1"/>
              <a:t>Jayawickreme</a:t>
            </a:r>
            <a:endParaRPr lang="en-US" sz="1800" dirty="0"/>
          </a:p>
          <a:p>
            <a:r>
              <a:rPr lang="en-US" sz="2400" dirty="0"/>
              <a:t>View 2: </a:t>
            </a:r>
            <a:r>
              <a:rPr lang="en-US" sz="2000" dirty="0"/>
              <a:t>Virtues as characteristic adaptations connected to a transcendent narrative identity</a:t>
            </a:r>
          </a:p>
          <a:p>
            <a:pPr lvl="2"/>
            <a:r>
              <a:rPr lang="en-US" sz="1800" dirty="0"/>
              <a:t>Schnitker, Lapsley, Lerner</a:t>
            </a:r>
          </a:p>
        </p:txBody>
      </p:sp>
      <p:sp>
        <p:nvSpPr>
          <p:cNvPr id="3" name="Slide Number Placeholder 2">
            <a:extLst>
              <a:ext uri="{FF2B5EF4-FFF2-40B4-BE49-F238E27FC236}">
                <a16:creationId xmlns:a16="http://schemas.microsoft.com/office/drawing/2014/main" id="{DB666986-9167-297C-8ACE-1733FEF0B2C4}"/>
              </a:ext>
            </a:extLst>
          </p:cNvPr>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3504395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33C9D8-E992-1359-2FC9-BC4CB14B4812}"/>
              </a:ext>
            </a:extLst>
          </p:cNvPr>
          <p:cNvSpPr>
            <a:spLocks noGrp="1"/>
          </p:cNvSpPr>
          <p:nvPr>
            <p:ph type="title"/>
          </p:nvPr>
        </p:nvSpPr>
        <p:spPr/>
        <p:txBody>
          <a:bodyPr/>
          <a:lstStyle/>
          <a:p>
            <a:r>
              <a:rPr lang="en-US" dirty="0"/>
              <a:t>View 1: Whole Trait Theory</a:t>
            </a:r>
          </a:p>
        </p:txBody>
      </p:sp>
      <p:pic>
        <p:nvPicPr>
          <p:cNvPr id="6" name="Picture 4" descr="Integrating whole trait theory and self‐determination theory - Prentice -  2019 - Journal of Personality - Wiley Online Library">
            <a:extLst>
              <a:ext uri="{FF2B5EF4-FFF2-40B4-BE49-F238E27FC236}">
                <a16:creationId xmlns:a16="http://schemas.microsoft.com/office/drawing/2014/main" id="{7158F1D5-4341-A14A-DDBC-7D11AA3AE2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333" y="1534974"/>
            <a:ext cx="8596669" cy="492214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7C734C20-BBF8-25FF-7585-EB3293D59FC5}"/>
              </a:ext>
            </a:extLst>
          </p:cNvPr>
          <p:cNvSpPr>
            <a:spLocks noGrp="1"/>
          </p:cNvSpPr>
          <p:nvPr>
            <p:ph idx="1"/>
          </p:nvPr>
        </p:nvSpPr>
        <p:spPr>
          <a:xfrm>
            <a:off x="5819177" y="1463813"/>
            <a:ext cx="3894666" cy="2729947"/>
          </a:xfrm>
        </p:spPr>
        <p:txBody>
          <a:bodyPr/>
          <a:lstStyle/>
          <a:p>
            <a:r>
              <a:rPr lang="en-US" dirty="0"/>
              <a:t>Big Five Traits or </a:t>
            </a:r>
            <a:r>
              <a:rPr lang="en-US" i="1" dirty="0"/>
              <a:t>HEXACO</a:t>
            </a:r>
          </a:p>
          <a:p>
            <a:pPr lvl="1"/>
            <a:r>
              <a:rPr lang="en-US" dirty="0"/>
              <a:t>Extraversion</a:t>
            </a:r>
          </a:p>
          <a:p>
            <a:pPr lvl="1"/>
            <a:r>
              <a:rPr lang="en-US" dirty="0"/>
              <a:t>Neuroticism/Emotional Stability</a:t>
            </a:r>
          </a:p>
          <a:p>
            <a:pPr lvl="1"/>
            <a:r>
              <a:rPr lang="en-US" dirty="0"/>
              <a:t>Agreeableness</a:t>
            </a:r>
          </a:p>
          <a:p>
            <a:pPr lvl="1"/>
            <a:r>
              <a:rPr lang="en-US" dirty="0"/>
              <a:t>Conscientiousness</a:t>
            </a:r>
          </a:p>
          <a:p>
            <a:pPr lvl="1"/>
            <a:r>
              <a:rPr lang="en-US" dirty="0"/>
              <a:t>Openness/Intellect</a:t>
            </a:r>
          </a:p>
          <a:p>
            <a:pPr lvl="1"/>
            <a:r>
              <a:rPr lang="en-US" i="1" dirty="0"/>
              <a:t>Honesty/Humility</a:t>
            </a:r>
          </a:p>
          <a:p>
            <a:pPr lvl="1"/>
            <a:endParaRPr lang="en-US" dirty="0"/>
          </a:p>
        </p:txBody>
      </p:sp>
      <p:sp>
        <p:nvSpPr>
          <p:cNvPr id="7" name="TextBox 6">
            <a:extLst>
              <a:ext uri="{FF2B5EF4-FFF2-40B4-BE49-F238E27FC236}">
                <a16:creationId xmlns:a16="http://schemas.microsoft.com/office/drawing/2014/main" id="{F4EE3B62-9873-C926-4A35-A431598B7837}"/>
              </a:ext>
            </a:extLst>
          </p:cNvPr>
          <p:cNvSpPr txBox="1"/>
          <p:nvPr/>
        </p:nvSpPr>
        <p:spPr>
          <a:xfrm>
            <a:off x="677333" y="6457122"/>
            <a:ext cx="2240665" cy="369332"/>
          </a:xfrm>
          <a:prstGeom prst="rect">
            <a:avLst/>
          </a:prstGeom>
          <a:noFill/>
        </p:spPr>
        <p:txBody>
          <a:bodyPr wrap="square" rtlCol="0">
            <a:spAutoFit/>
          </a:bodyPr>
          <a:lstStyle/>
          <a:p>
            <a:endParaRPr lang="en-US" dirty="0"/>
          </a:p>
        </p:txBody>
      </p:sp>
      <p:sp>
        <p:nvSpPr>
          <p:cNvPr id="8" name="TextBox 7">
            <a:extLst>
              <a:ext uri="{FF2B5EF4-FFF2-40B4-BE49-F238E27FC236}">
                <a16:creationId xmlns:a16="http://schemas.microsoft.com/office/drawing/2014/main" id="{A4348C4B-C3F8-75F3-DF54-A57CA31C5FA1}"/>
              </a:ext>
            </a:extLst>
          </p:cNvPr>
          <p:cNvSpPr txBox="1"/>
          <p:nvPr/>
        </p:nvSpPr>
        <p:spPr>
          <a:xfrm>
            <a:off x="1179443" y="6466100"/>
            <a:ext cx="4639734" cy="338554"/>
          </a:xfrm>
          <a:prstGeom prst="rect">
            <a:avLst/>
          </a:prstGeom>
          <a:noFill/>
        </p:spPr>
        <p:txBody>
          <a:bodyPr wrap="square" rtlCol="0">
            <a:spAutoFit/>
          </a:bodyPr>
          <a:lstStyle/>
          <a:p>
            <a:r>
              <a:rPr lang="en-US" sz="1600" dirty="0"/>
              <a:t>Prentice, </a:t>
            </a:r>
            <a:r>
              <a:rPr lang="en-US" sz="1600" dirty="0" err="1"/>
              <a:t>Jayawickreme</a:t>
            </a:r>
            <a:r>
              <a:rPr lang="en-US" sz="1600" dirty="0"/>
              <a:t>, &amp; </a:t>
            </a:r>
            <a:r>
              <a:rPr lang="en-US" sz="1600" dirty="0" err="1"/>
              <a:t>Fleeson</a:t>
            </a:r>
            <a:r>
              <a:rPr lang="en-US" sz="1600" dirty="0"/>
              <a:t>, 2019</a:t>
            </a:r>
          </a:p>
        </p:txBody>
      </p:sp>
      <p:sp>
        <p:nvSpPr>
          <p:cNvPr id="2" name="Slide Number Placeholder 1">
            <a:extLst>
              <a:ext uri="{FF2B5EF4-FFF2-40B4-BE49-F238E27FC236}">
                <a16:creationId xmlns:a16="http://schemas.microsoft.com/office/drawing/2014/main" id="{29FCDE65-3145-48D3-0A33-877DD0DF5A5F}"/>
              </a:ext>
            </a:extLst>
          </p:cNvPr>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060859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5610</TotalTime>
  <Words>2886</Words>
  <Application>Microsoft Macintosh PowerPoint</Application>
  <PresentationFormat>Widescreen</PresentationFormat>
  <Paragraphs>335</Paragraphs>
  <Slides>38</Slides>
  <Notes>26</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38</vt:i4>
      </vt:variant>
    </vt:vector>
  </HeadingPairs>
  <TitlesOfParts>
    <vt:vector size="52" baseType="lpstr">
      <vt:lpstr>Arial</vt:lpstr>
      <vt:lpstr>Avenir Medium</vt:lpstr>
      <vt:lpstr>Calibri</vt:lpstr>
      <vt:lpstr>Calibri Light</vt:lpstr>
      <vt:lpstr>Georgia</vt:lpstr>
      <vt:lpstr>Helvetica Neue</vt:lpstr>
      <vt:lpstr>San Serif</vt:lpstr>
      <vt:lpstr>Times New Roman</vt:lpstr>
      <vt:lpstr>Trebuchet MS</vt:lpstr>
      <vt:lpstr>Wingdings</vt:lpstr>
      <vt:lpstr>Wingdings 3</vt:lpstr>
      <vt:lpstr>Facet</vt:lpstr>
      <vt:lpstr>Office Theme</vt:lpstr>
      <vt:lpstr>Document</vt:lpstr>
      <vt:lpstr>    Who is a Good Person? Overview of Contemporary Personality Theories and Psychological Conceptualizations of Virtues</vt:lpstr>
      <vt:lpstr>Who is a good person? Overview of Contemporary Personality Theories and Psychological Conceptualizations of Virtues</vt:lpstr>
      <vt:lpstr>Many Thanks</vt:lpstr>
      <vt:lpstr>What are virtues?</vt:lpstr>
      <vt:lpstr>What are virtues?</vt:lpstr>
      <vt:lpstr>What are virtues? Ratchford, Pawl, &amp; Schnitker (under review)</vt:lpstr>
      <vt:lpstr>What can we learn from psychological science?</vt:lpstr>
      <vt:lpstr>How do we conceptualize virtues within the personality system?</vt:lpstr>
      <vt:lpstr>View 1: Whole Trait Theory</vt:lpstr>
      <vt:lpstr>Whole Traits</vt:lpstr>
      <vt:lpstr>View 2: Virtues as characteristic adaptations connected to a transcendent narrative identity</vt:lpstr>
      <vt:lpstr>Characteristic Adaptations</vt:lpstr>
      <vt:lpstr>PowerPoint Presentation</vt:lpstr>
      <vt:lpstr>Narrative Identity</vt:lpstr>
      <vt:lpstr>Transcendent Narrative Identity</vt:lpstr>
      <vt:lpstr>PowerPoint Presentation</vt:lpstr>
      <vt:lpstr>PowerPoint Presentation</vt:lpstr>
      <vt:lpstr>PowerPoint Presentation</vt:lpstr>
      <vt:lpstr>Patience</vt:lpstr>
      <vt:lpstr>Patience</vt:lpstr>
      <vt:lpstr>PowerPoint Presentation</vt:lpstr>
      <vt:lpstr>To cultivate patience…</vt:lpstr>
      <vt:lpstr>But I’m still a psychological scientist….       I need data! How can empirical evidence support or falsify this model?</vt:lpstr>
      <vt:lpstr>What do the data say?</vt:lpstr>
      <vt:lpstr>Experimental Designs</vt:lpstr>
      <vt:lpstr>STUDY 1 Building Virtue Through Technology: CharacterMe App </vt:lpstr>
      <vt:lpstr>Study Design</vt:lpstr>
      <vt:lpstr>Participants</vt:lpstr>
      <vt:lpstr>Results</vt:lpstr>
      <vt:lpstr>Study 1: Building Virtue Through Technology: CharacterMe App</vt:lpstr>
      <vt:lpstr>Naturalistic Quasi-Experimental Designs</vt:lpstr>
      <vt:lpstr>STUDY 2: Motivations for Marathon Training Team World Vision</vt:lpstr>
      <vt:lpstr>PowerPoint Presentation</vt:lpstr>
      <vt:lpstr>Team World Vision Results</vt:lpstr>
      <vt:lpstr>STUDY 3 Does Ramadan Serve as a Naturalistic Intervention for Daily Character Development?   </vt:lpstr>
      <vt:lpstr>Within-In Person Changes Among Adolescents</vt:lpstr>
      <vt:lpstr>What do the data say?</vt:lpstr>
      <vt:lpstr>How do we conceptualize virtues within the personality system?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Theory Driven Intervention and Measurement Approaches to Virtue Development:  An Examination of Open-Mindedness, Love of Learning, Intellectual Humility, &amp; Curiosity</dc:title>
  <dc:creator>Schnitker, Sarah</dc:creator>
  <cp:lastModifiedBy>Palm, Meredith</cp:lastModifiedBy>
  <cp:revision>31</cp:revision>
  <dcterms:created xsi:type="dcterms:W3CDTF">2021-02-17T22:01:52Z</dcterms:created>
  <dcterms:modified xsi:type="dcterms:W3CDTF">2024-08-23T19:19:01Z</dcterms:modified>
</cp:coreProperties>
</file>